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2" r:id="rId9"/>
    <p:sldId id="264" r:id="rId10"/>
    <p:sldId id="265" r:id="rId11"/>
    <p:sldId id="266" r:id="rId1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1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17A32C71-66F9-42E2-BCCA-D518DBD72896}" type="datetimeFigureOut">
              <a:rPr lang="it-IT" smtClean="0"/>
              <a:t>06/07/2023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D92FACA-C232-4846-B6B2-4F3A4F645556}" type="slidenum">
              <a:rPr lang="it-IT" smtClean="0"/>
              <a:t>‹N›</a:t>
            </a:fld>
            <a:endParaRPr lang="it-IT"/>
          </a:p>
        </p:txBody>
      </p:sp>
    </p:spTree>
    <p:extLst>
      <p:ext uri="{BB962C8B-B14F-4D97-AF65-F5344CB8AC3E}">
        <p14:creationId xmlns:p14="http://schemas.microsoft.com/office/powerpoint/2010/main" val="1022834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7A32C71-66F9-42E2-BCCA-D518DBD72896}" type="datetimeFigureOut">
              <a:rPr lang="it-IT" smtClean="0"/>
              <a:t>06/07/2023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D92FACA-C232-4846-B6B2-4F3A4F645556}" type="slidenum">
              <a:rPr lang="it-IT" smtClean="0"/>
              <a:t>‹N›</a:t>
            </a:fld>
            <a:endParaRPr lang="it-IT"/>
          </a:p>
        </p:txBody>
      </p:sp>
    </p:spTree>
    <p:extLst>
      <p:ext uri="{BB962C8B-B14F-4D97-AF65-F5344CB8AC3E}">
        <p14:creationId xmlns:p14="http://schemas.microsoft.com/office/powerpoint/2010/main" val="3167864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7A32C71-66F9-42E2-BCCA-D518DBD72896}" type="datetimeFigureOut">
              <a:rPr lang="it-IT" smtClean="0"/>
              <a:t>06/07/2023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D92FACA-C232-4846-B6B2-4F3A4F645556}" type="slidenum">
              <a:rPr lang="it-IT" smtClean="0"/>
              <a:t>‹N›</a:t>
            </a:fld>
            <a:endParaRPr lang="it-IT"/>
          </a:p>
        </p:txBody>
      </p:sp>
    </p:spTree>
    <p:extLst>
      <p:ext uri="{BB962C8B-B14F-4D97-AF65-F5344CB8AC3E}">
        <p14:creationId xmlns:p14="http://schemas.microsoft.com/office/powerpoint/2010/main" val="2605615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7A32C71-66F9-42E2-BCCA-D518DBD72896}" type="datetimeFigureOut">
              <a:rPr lang="it-IT" smtClean="0"/>
              <a:t>06/07/2023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D92FACA-C232-4846-B6B2-4F3A4F645556}" type="slidenum">
              <a:rPr lang="it-IT" smtClean="0"/>
              <a:t>‹N›</a:t>
            </a:fld>
            <a:endParaRPr lang="it-IT"/>
          </a:p>
        </p:txBody>
      </p:sp>
    </p:spTree>
    <p:extLst>
      <p:ext uri="{BB962C8B-B14F-4D97-AF65-F5344CB8AC3E}">
        <p14:creationId xmlns:p14="http://schemas.microsoft.com/office/powerpoint/2010/main" val="1208606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17A32C71-66F9-42E2-BCCA-D518DBD72896}" type="datetimeFigureOut">
              <a:rPr lang="it-IT" smtClean="0"/>
              <a:t>06/07/2023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D92FACA-C232-4846-B6B2-4F3A4F645556}" type="slidenum">
              <a:rPr lang="it-IT" smtClean="0"/>
              <a:t>‹N›</a:t>
            </a:fld>
            <a:endParaRPr lang="it-IT"/>
          </a:p>
        </p:txBody>
      </p:sp>
    </p:spTree>
    <p:extLst>
      <p:ext uri="{BB962C8B-B14F-4D97-AF65-F5344CB8AC3E}">
        <p14:creationId xmlns:p14="http://schemas.microsoft.com/office/powerpoint/2010/main" val="1289599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17A32C71-66F9-42E2-BCCA-D518DBD72896}" type="datetimeFigureOut">
              <a:rPr lang="it-IT" smtClean="0"/>
              <a:t>06/07/2023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D92FACA-C232-4846-B6B2-4F3A4F645556}" type="slidenum">
              <a:rPr lang="it-IT" smtClean="0"/>
              <a:t>‹N›</a:t>
            </a:fld>
            <a:endParaRPr lang="it-IT"/>
          </a:p>
        </p:txBody>
      </p:sp>
    </p:spTree>
    <p:extLst>
      <p:ext uri="{BB962C8B-B14F-4D97-AF65-F5344CB8AC3E}">
        <p14:creationId xmlns:p14="http://schemas.microsoft.com/office/powerpoint/2010/main" val="2502976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17A32C71-66F9-42E2-BCCA-D518DBD72896}" type="datetimeFigureOut">
              <a:rPr lang="it-IT" smtClean="0"/>
              <a:t>06/07/2023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D92FACA-C232-4846-B6B2-4F3A4F645556}" type="slidenum">
              <a:rPr lang="it-IT" smtClean="0"/>
              <a:t>‹N›</a:t>
            </a:fld>
            <a:endParaRPr lang="it-IT"/>
          </a:p>
        </p:txBody>
      </p:sp>
    </p:spTree>
    <p:extLst>
      <p:ext uri="{BB962C8B-B14F-4D97-AF65-F5344CB8AC3E}">
        <p14:creationId xmlns:p14="http://schemas.microsoft.com/office/powerpoint/2010/main" val="1368891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17A32C71-66F9-42E2-BCCA-D518DBD72896}" type="datetimeFigureOut">
              <a:rPr lang="it-IT" smtClean="0"/>
              <a:t>06/07/2023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D92FACA-C232-4846-B6B2-4F3A4F645556}" type="slidenum">
              <a:rPr lang="it-IT" smtClean="0"/>
              <a:t>‹N›</a:t>
            </a:fld>
            <a:endParaRPr lang="it-IT"/>
          </a:p>
        </p:txBody>
      </p:sp>
    </p:spTree>
    <p:extLst>
      <p:ext uri="{BB962C8B-B14F-4D97-AF65-F5344CB8AC3E}">
        <p14:creationId xmlns:p14="http://schemas.microsoft.com/office/powerpoint/2010/main" val="2558142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7A32C71-66F9-42E2-BCCA-D518DBD72896}" type="datetimeFigureOut">
              <a:rPr lang="it-IT" smtClean="0"/>
              <a:t>06/07/2023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D92FACA-C232-4846-B6B2-4F3A4F645556}" type="slidenum">
              <a:rPr lang="it-IT" smtClean="0"/>
              <a:t>‹N›</a:t>
            </a:fld>
            <a:endParaRPr lang="it-IT"/>
          </a:p>
        </p:txBody>
      </p:sp>
    </p:spTree>
    <p:extLst>
      <p:ext uri="{BB962C8B-B14F-4D97-AF65-F5344CB8AC3E}">
        <p14:creationId xmlns:p14="http://schemas.microsoft.com/office/powerpoint/2010/main" val="2046922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7A32C71-66F9-42E2-BCCA-D518DBD72896}" type="datetimeFigureOut">
              <a:rPr lang="it-IT" smtClean="0"/>
              <a:t>06/07/2023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D92FACA-C232-4846-B6B2-4F3A4F645556}" type="slidenum">
              <a:rPr lang="it-IT" smtClean="0"/>
              <a:t>‹N›</a:t>
            </a:fld>
            <a:endParaRPr lang="it-IT"/>
          </a:p>
        </p:txBody>
      </p:sp>
    </p:spTree>
    <p:extLst>
      <p:ext uri="{BB962C8B-B14F-4D97-AF65-F5344CB8AC3E}">
        <p14:creationId xmlns:p14="http://schemas.microsoft.com/office/powerpoint/2010/main" val="997520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7A32C71-66F9-42E2-BCCA-D518DBD72896}" type="datetimeFigureOut">
              <a:rPr lang="it-IT" smtClean="0"/>
              <a:t>06/07/2023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D92FACA-C232-4846-B6B2-4F3A4F645556}" type="slidenum">
              <a:rPr lang="it-IT" smtClean="0"/>
              <a:t>‹N›</a:t>
            </a:fld>
            <a:endParaRPr lang="it-IT"/>
          </a:p>
        </p:txBody>
      </p:sp>
    </p:spTree>
    <p:extLst>
      <p:ext uri="{BB962C8B-B14F-4D97-AF65-F5344CB8AC3E}">
        <p14:creationId xmlns:p14="http://schemas.microsoft.com/office/powerpoint/2010/main" val="437594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A32C71-66F9-42E2-BCCA-D518DBD72896}" type="datetimeFigureOut">
              <a:rPr lang="it-IT" smtClean="0"/>
              <a:t>06/07/2023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92FACA-C232-4846-B6B2-4F3A4F645556}" type="slidenum">
              <a:rPr lang="it-IT" smtClean="0"/>
              <a:t>‹N›</a:t>
            </a:fld>
            <a:endParaRPr lang="it-IT"/>
          </a:p>
        </p:txBody>
      </p:sp>
    </p:spTree>
    <p:extLst>
      <p:ext uri="{BB962C8B-B14F-4D97-AF65-F5344CB8AC3E}">
        <p14:creationId xmlns:p14="http://schemas.microsoft.com/office/powerpoint/2010/main" val="39451159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57200" y="274638"/>
            <a:ext cx="8229600" cy="706090"/>
          </a:xfrm>
        </p:spPr>
        <p:txBody>
          <a:bodyPr>
            <a:normAutofit/>
          </a:bodyPr>
          <a:lstStyle/>
          <a:p>
            <a:r>
              <a:rPr lang="it-IT" sz="2000" dirty="0" smtClean="0">
                <a:solidFill>
                  <a:srgbClr val="0070C0"/>
                </a:solidFill>
                <a:latin typeface="Georgia" panose="02040502050405020303" pitchFamily="18" charset="0"/>
              </a:rPr>
              <a:t>Claudio Tomassini</a:t>
            </a:r>
            <a:endParaRPr lang="it-IT" sz="2000" dirty="0">
              <a:solidFill>
                <a:srgbClr val="0070C0"/>
              </a:solidFill>
              <a:latin typeface="Georgia" panose="02040502050405020303" pitchFamily="18" charset="0"/>
            </a:endParaRPr>
          </a:p>
        </p:txBody>
      </p:sp>
      <p:sp>
        <p:nvSpPr>
          <p:cNvPr id="5" name="Segnaposto contenuto 4"/>
          <p:cNvSpPr>
            <a:spLocks noGrp="1"/>
          </p:cNvSpPr>
          <p:nvPr>
            <p:ph idx="1"/>
          </p:nvPr>
        </p:nvSpPr>
        <p:spPr>
          <a:xfrm>
            <a:off x="457200" y="1196752"/>
            <a:ext cx="8229600" cy="4929411"/>
          </a:xfrm>
        </p:spPr>
        <p:txBody>
          <a:bodyPr>
            <a:normAutofit fontScale="92500" lnSpcReduction="10000"/>
          </a:bodyPr>
          <a:lstStyle/>
          <a:p>
            <a:pPr marL="0" indent="0" algn="ctr">
              <a:buNone/>
            </a:pPr>
            <a:endParaRPr lang="it-IT" sz="2400" dirty="0" smtClean="0">
              <a:latin typeface="Georgia" panose="02040502050405020303" pitchFamily="18" charset="0"/>
            </a:endParaRPr>
          </a:p>
          <a:p>
            <a:pPr marL="0" indent="0" algn="ctr">
              <a:buNone/>
            </a:pPr>
            <a:endParaRPr lang="it-IT" sz="2400" dirty="0">
              <a:latin typeface="Georgia" panose="02040502050405020303" pitchFamily="18" charset="0"/>
            </a:endParaRPr>
          </a:p>
          <a:p>
            <a:pPr marL="0" indent="0" algn="ctr">
              <a:buNone/>
            </a:pPr>
            <a:endParaRPr lang="it-IT" sz="2400" dirty="0" smtClean="0">
              <a:latin typeface="Georgia" panose="02040502050405020303" pitchFamily="18" charset="0"/>
            </a:endParaRPr>
          </a:p>
          <a:p>
            <a:pPr marL="0" indent="0" algn="ctr">
              <a:buNone/>
            </a:pPr>
            <a:r>
              <a:rPr lang="it-IT" sz="2400" dirty="0" smtClean="0">
                <a:solidFill>
                  <a:srgbClr val="0070C0"/>
                </a:solidFill>
                <a:latin typeface="Georgia" panose="02040502050405020303" pitchFamily="18" charset="0"/>
              </a:rPr>
              <a:t>L’ADESIONE DELL’ITALIA</a:t>
            </a:r>
          </a:p>
          <a:p>
            <a:pPr marL="0" indent="0" algn="ctr">
              <a:buNone/>
            </a:pPr>
            <a:r>
              <a:rPr lang="it-IT" sz="2400" dirty="0" smtClean="0">
                <a:solidFill>
                  <a:srgbClr val="0070C0"/>
                </a:solidFill>
                <a:latin typeface="Georgia" panose="02040502050405020303" pitchFamily="18" charset="0"/>
              </a:rPr>
              <a:t>ALLA</a:t>
            </a:r>
          </a:p>
          <a:p>
            <a:pPr marL="0" indent="0" algn="ctr">
              <a:buNone/>
            </a:pPr>
            <a:r>
              <a:rPr lang="it-IT" sz="2400" dirty="0" smtClean="0">
                <a:solidFill>
                  <a:srgbClr val="0070C0"/>
                </a:solidFill>
                <a:latin typeface="Georgia" panose="02040502050405020303" pitchFamily="18" charset="0"/>
              </a:rPr>
              <a:t>CONVENZIONE SUL CONTROLLO E LA MARCHIATURA</a:t>
            </a:r>
          </a:p>
          <a:p>
            <a:pPr marL="0" indent="0" algn="ctr">
              <a:buNone/>
            </a:pPr>
            <a:r>
              <a:rPr lang="it-IT" sz="2400" dirty="0" smtClean="0">
                <a:solidFill>
                  <a:srgbClr val="0070C0"/>
                </a:solidFill>
                <a:latin typeface="Georgia" panose="02040502050405020303" pitchFamily="18" charset="0"/>
              </a:rPr>
              <a:t>DEGLI OGGETTI IN METALLI PREZIOSI</a:t>
            </a:r>
          </a:p>
          <a:p>
            <a:pPr marL="0" indent="0" algn="ctr">
              <a:buNone/>
            </a:pPr>
            <a:endParaRPr lang="it-IT" sz="2400" dirty="0" smtClean="0">
              <a:latin typeface="Georgia" panose="02040502050405020303" pitchFamily="18" charset="0"/>
            </a:endParaRPr>
          </a:p>
          <a:p>
            <a:pPr marL="0" indent="0" algn="ctr">
              <a:buNone/>
            </a:pPr>
            <a:endParaRPr lang="it-IT" sz="2400" dirty="0">
              <a:latin typeface="Georgia" panose="02040502050405020303" pitchFamily="18" charset="0"/>
            </a:endParaRPr>
          </a:p>
          <a:p>
            <a:pPr marL="0" indent="0" algn="ctr">
              <a:buNone/>
            </a:pPr>
            <a:endParaRPr lang="it-IT" sz="2400" dirty="0">
              <a:latin typeface="Georgia" panose="02040502050405020303" pitchFamily="18" charset="0"/>
            </a:endParaRPr>
          </a:p>
          <a:p>
            <a:pPr marL="0" indent="0" algn="just">
              <a:spcBef>
                <a:spcPts val="0"/>
              </a:spcBef>
              <a:buNone/>
            </a:pPr>
            <a:r>
              <a:rPr lang="it-IT" sz="2400" dirty="0" smtClean="0">
                <a:latin typeface="Georgia" panose="02040502050405020303" pitchFamily="18" charset="0"/>
              </a:rPr>
              <a:t>                      </a:t>
            </a:r>
            <a:r>
              <a:rPr lang="it-IT" sz="2400" dirty="0" smtClean="0">
                <a:solidFill>
                  <a:srgbClr val="002060"/>
                </a:solidFill>
                <a:latin typeface="Arial" panose="020B0604020202020204" pitchFamily="34" charset="0"/>
                <a:cs typeface="Arial" panose="020B0604020202020204" pitchFamily="34" charset="0"/>
              </a:rPr>
              <a:t>Camera di Commercio</a:t>
            </a:r>
          </a:p>
          <a:p>
            <a:pPr marL="0" indent="0" algn="just">
              <a:spcBef>
                <a:spcPts val="0"/>
              </a:spcBef>
              <a:buNone/>
            </a:pPr>
            <a:r>
              <a:rPr lang="it-IT" sz="2400" dirty="0" smtClean="0">
                <a:solidFill>
                  <a:srgbClr val="002060"/>
                </a:solidFill>
                <a:latin typeface="Arial" panose="020B0604020202020204" pitchFamily="34" charset="0"/>
                <a:cs typeface="Arial" panose="020B0604020202020204" pitchFamily="34" charset="0"/>
              </a:rPr>
              <a:t>                   di Alessandria - Asti</a:t>
            </a:r>
            <a:endParaRPr lang="it-IT" sz="2400" dirty="0" smtClean="0">
              <a:latin typeface="Arial" panose="020B0604020202020204" pitchFamily="34" charset="0"/>
              <a:cs typeface="Arial" panose="020B0604020202020204" pitchFamily="34" charset="0"/>
            </a:endParaRPr>
          </a:p>
          <a:p>
            <a:pPr marL="0" indent="0" algn="ctr">
              <a:buNone/>
            </a:pPr>
            <a:r>
              <a:rPr lang="it-IT" sz="2400" dirty="0" smtClean="0">
                <a:latin typeface="Georgia" panose="02040502050405020303" pitchFamily="18" charset="0"/>
              </a:rPr>
              <a:t>        </a:t>
            </a:r>
            <a:endParaRPr lang="it-IT" sz="2400" dirty="0">
              <a:latin typeface="Georgia" panose="02040502050405020303" pitchFamily="18" charset="0"/>
            </a:endParaRPr>
          </a:p>
        </p:txBody>
      </p:sp>
      <p:pic>
        <p:nvPicPr>
          <p:cNvPr id="6" name="Immagin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584" y="4791744"/>
            <a:ext cx="1190791" cy="895475"/>
          </a:xfrm>
          <a:prstGeom prst="rect">
            <a:avLst/>
          </a:prstGeom>
        </p:spPr>
      </p:pic>
    </p:spTree>
    <p:extLst>
      <p:ext uri="{BB962C8B-B14F-4D97-AF65-F5344CB8AC3E}">
        <p14:creationId xmlns:p14="http://schemas.microsoft.com/office/powerpoint/2010/main" val="1124478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57200" y="274638"/>
            <a:ext cx="8229600" cy="706090"/>
          </a:xfrm>
        </p:spPr>
        <p:txBody>
          <a:bodyPr>
            <a:normAutofit/>
          </a:bodyPr>
          <a:lstStyle/>
          <a:p>
            <a:r>
              <a:rPr lang="it-IT" sz="2000" dirty="0" smtClean="0">
                <a:solidFill>
                  <a:srgbClr val="0070C0"/>
                </a:solidFill>
                <a:latin typeface="Georgia" panose="02040502050405020303" pitchFamily="18" charset="0"/>
              </a:rPr>
              <a:t>L’adesione dell’Italia alla Convenzione sul Controllo e la Marchiatura</a:t>
            </a:r>
            <a:br>
              <a:rPr lang="it-IT" sz="2000" dirty="0" smtClean="0">
                <a:solidFill>
                  <a:srgbClr val="0070C0"/>
                </a:solidFill>
                <a:latin typeface="Georgia" panose="02040502050405020303" pitchFamily="18" charset="0"/>
              </a:rPr>
            </a:br>
            <a:r>
              <a:rPr lang="it-IT" sz="2000" dirty="0" smtClean="0">
                <a:solidFill>
                  <a:srgbClr val="0070C0"/>
                </a:solidFill>
                <a:latin typeface="Georgia" panose="02040502050405020303" pitchFamily="18" charset="0"/>
              </a:rPr>
              <a:t>degli oggetti in metalli preziosi</a:t>
            </a:r>
            <a:endParaRPr lang="it-IT" sz="2000" dirty="0">
              <a:solidFill>
                <a:srgbClr val="0070C0"/>
              </a:solidFill>
              <a:latin typeface="Georgia" panose="02040502050405020303" pitchFamily="18" charset="0"/>
            </a:endParaRPr>
          </a:p>
        </p:txBody>
      </p:sp>
      <p:sp>
        <p:nvSpPr>
          <p:cNvPr id="5" name="Segnaposto contenuto 4"/>
          <p:cNvSpPr>
            <a:spLocks noGrp="1"/>
          </p:cNvSpPr>
          <p:nvPr>
            <p:ph idx="1"/>
          </p:nvPr>
        </p:nvSpPr>
        <p:spPr>
          <a:xfrm>
            <a:off x="457200" y="1196752"/>
            <a:ext cx="8229600" cy="4929411"/>
          </a:xfrm>
        </p:spPr>
        <p:txBody>
          <a:bodyPr>
            <a:normAutofit/>
          </a:bodyPr>
          <a:lstStyle/>
          <a:p>
            <a:pPr marL="0" indent="0" algn="ctr">
              <a:spcBef>
                <a:spcPts val="0"/>
              </a:spcBef>
              <a:buNone/>
            </a:pPr>
            <a:r>
              <a:rPr lang="it-IT" sz="2400" dirty="0" smtClean="0">
                <a:solidFill>
                  <a:srgbClr val="0070C0"/>
                </a:solidFill>
                <a:latin typeface="Georgia" panose="02040502050405020303" pitchFamily="18" charset="0"/>
              </a:rPr>
              <a:t>I PROSSIMI PASSI</a:t>
            </a:r>
          </a:p>
          <a:p>
            <a:pPr marL="0" indent="0" algn="ctr">
              <a:spcBef>
                <a:spcPts val="0"/>
              </a:spcBef>
              <a:buNone/>
            </a:pPr>
            <a:endParaRPr lang="it-IT" sz="2400" dirty="0" smtClean="0">
              <a:solidFill>
                <a:srgbClr val="0070C0"/>
              </a:solidFill>
              <a:latin typeface="Georgia" panose="02040502050405020303" pitchFamily="18" charset="0"/>
            </a:endParaRPr>
          </a:p>
          <a:p>
            <a:pPr marL="0" indent="0" algn="ctr">
              <a:spcBef>
                <a:spcPts val="0"/>
              </a:spcBef>
              <a:buNone/>
            </a:pPr>
            <a:endParaRPr lang="it-IT" sz="2400" dirty="0">
              <a:solidFill>
                <a:srgbClr val="0070C0"/>
              </a:solidFill>
              <a:latin typeface="Georgia" panose="02040502050405020303" pitchFamily="18" charset="0"/>
            </a:endParaRPr>
          </a:p>
          <a:p>
            <a:pPr marL="0" indent="0" algn="just">
              <a:spcBef>
                <a:spcPts val="0"/>
              </a:spcBef>
              <a:buNone/>
            </a:pPr>
            <a:r>
              <a:rPr lang="it-IT" sz="2400" dirty="0">
                <a:solidFill>
                  <a:srgbClr val="0070C0"/>
                </a:solidFill>
                <a:latin typeface="Georgia" panose="02040502050405020303" pitchFamily="18" charset="0"/>
              </a:rPr>
              <a:t>Notificazione della ratifica al Depositario della Convenzione</a:t>
            </a:r>
            <a:r>
              <a:rPr lang="it-IT" sz="2400" dirty="0" smtClean="0">
                <a:solidFill>
                  <a:srgbClr val="0070C0"/>
                </a:solidFill>
                <a:latin typeface="Georgia" panose="02040502050405020303" pitchFamily="18" charset="0"/>
              </a:rPr>
              <a:t>;</a:t>
            </a:r>
          </a:p>
          <a:p>
            <a:pPr marL="0" indent="0" algn="just">
              <a:spcBef>
                <a:spcPts val="0"/>
              </a:spcBef>
              <a:buNone/>
            </a:pPr>
            <a:endParaRPr lang="it-IT" sz="2400" dirty="0">
              <a:solidFill>
                <a:srgbClr val="0070C0"/>
              </a:solidFill>
              <a:latin typeface="Georgia" panose="02040502050405020303" pitchFamily="18" charset="0"/>
            </a:endParaRPr>
          </a:p>
          <a:p>
            <a:pPr marL="0" indent="0" algn="just">
              <a:spcBef>
                <a:spcPts val="0"/>
              </a:spcBef>
              <a:buNone/>
            </a:pPr>
            <a:r>
              <a:rPr lang="it-IT" sz="2400" dirty="0">
                <a:solidFill>
                  <a:srgbClr val="0070C0"/>
                </a:solidFill>
                <a:latin typeface="Georgia" panose="02040502050405020303" pitchFamily="18" charset="0"/>
              </a:rPr>
              <a:t>Compimento del termine di tre mesi dalla notificazione (Art. 12, comma 4, </a:t>
            </a:r>
            <a:r>
              <a:rPr lang="it-IT" sz="2400" dirty="0" err="1">
                <a:solidFill>
                  <a:srgbClr val="0070C0"/>
                </a:solidFill>
                <a:latin typeface="Georgia" panose="02040502050405020303" pitchFamily="18" charset="0"/>
              </a:rPr>
              <a:t>Conv</a:t>
            </a:r>
            <a:r>
              <a:rPr lang="it-IT" sz="2400" dirty="0">
                <a:solidFill>
                  <a:srgbClr val="0070C0"/>
                </a:solidFill>
                <a:latin typeface="Georgia" panose="02040502050405020303" pitchFamily="18" charset="0"/>
              </a:rPr>
              <a:t>.)</a:t>
            </a:r>
          </a:p>
          <a:p>
            <a:pPr marL="0" indent="0" algn="ctr">
              <a:spcBef>
                <a:spcPts val="0"/>
              </a:spcBef>
              <a:buNone/>
            </a:pPr>
            <a:endParaRPr lang="it-IT" sz="2400" dirty="0" smtClean="0">
              <a:solidFill>
                <a:srgbClr val="0070C0"/>
              </a:solidFill>
              <a:latin typeface="Georgia" panose="02040502050405020303" pitchFamily="18" charset="0"/>
            </a:endParaRPr>
          </a:p>
          <a:p>
            <a:pPr marL="0" indent="0" algn="ctr">
              <a:spcBef>
                <a:spcPts val="0"/>
              </a:spcBef>
              <a:buNone/>
            </a:pPr>
            <a:endParaRPr lang="it-IT" sz="2400" dirty="0" smtClean="0">
              <a:solidFill>
                <a:srgbClr val="0070C0"/>
              </a:solidFill>
              <a:latin typeface="Georgia" panose="02040502050405020303" pitchFamily="18" charset="0"/>
            </a:endParaRPr>
          </a:p>
          <a:p>
            <a:pPr marL="0" indent="0" algn="just">
              <a:spcBef>
                <a:spcPts val="0"/>
              </a:spcBef>
              <a:buNone/>
            </a:pPr>
            <a:r>
              <a:rPr lang="it-IT" sz="2400" dirty="0" smtClean="0">
                <a:solidFill>
                  <a:srgbClr val="0070C0"/>
                </a:solidFill>
                <a:latin typeface="Georgia" panose="02040502050405020303" pitchFamily="18" charset="0"/>
              </a:rPr>
              <a:t>                   </a:t>
            </a:r>
            <a:endParaRPr lang="it-IT" sz="2400" dirty="0">
              <a:solidFill>
                <a:srgbClr val="0070C0"/>
              </a:solidFill>
              <a:latin typeface="Georgia" panose="02040502050405020303" pitchFamily="18" charset="0"/>
            </a:endParaRPr>
          </a:p>
        </p:txBody>
      </p:sp>
    </p:spTree>
    <p:extLst>
      <p:ext uri="{BB962C8B-B14F-4D97-AF65-F5344CB8AC3E}">
        <p14:creationId xmlns:p14="http://schemas.microsoft.com/office/powerpoint/2010/main" val="1486844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57200" y="274638"/>
            <a:ext cx="8229600" cy="706090"/>
          </a:xfrm>
        </p:spPr>
        <p:txBody>
          <a:bodyPr>
            <a:normAutofit/>
          </a:bodyPr>
          <a:lstStyle/>
          <a:p>
            <a:r>
              <a:rPr lang="it-IT" sz="2000" dirty="0" smtClean="0">
                <a:solidFill>
                  <a:srgbClr val="0070C0"/>
                </a:solidFill>
                <a:latin typeface="Georgia" panose="02040502050405020303" pitchFamily="18" charset="0"/>
              </a:rPr>
              <a:t>L’adesione dell’Italia alla Convenzione sul Controllo e la Marchiatura</a:t>
            </a:r>
            <a:br>
              <a:rPr lang="it-IT" sz="2000" dirty="0" smtClean="0">
                <a:solidFill>
                  <a:srgbClr val="0070C0"/>
                </a:solidFill>
                <a:latin typeface="Georgia" panose="02040502050405020303" pitchFamily="18" charset="0"/>
              </a:rPr>
            </a:br>
            <a:r>
              <a:rPr lang="it-IT" sz="2000" dirty="0" smtClean="0">
                <a:solidFill>
                  <a:srgbClr val="0070C0"/>
                </a:solidFill>
                <a:latin typeface="Georgia" panose="02040502050405020303" pitchFamily="18" charset="0"/>
              </a:rPr>
              <a:t>degli oggetti in metalli preziosi</a:t>
            </a:r>
            <a:endParaRPr lang="it-IT" sz="2000" dirty="0">
              <a:solidFill>
                <a:srgbClr val="0070C0"/>
              </a:solidFill>
              <a:latin typeface="Georgia" panose="02040502050405020303" pitchFamily="18" charset="0"/>
            </a:endParaRPr>
          </a:p>
        </p:txBody>
      </p:sp>
      <p:sp>
        <p:nvSpPr>
          <p:cNvPr id="5" name="Segnaposto contenuto 4"/>
          <p:cNvSpPr>
            <a:spLocks noGrp="1"/>
          </p:cNvSpPr>
          <p:nvPr>
            <p:ph idx="1"/>
          </p:nvPr>
        </p:nvSpPr>
        <p:spPr>
          <a:xfrm>
            <a:off x="457200" y="1196752"/>
            <a:ext cx="8229600" cy="4929411"/>
          </a:xfrm>
        </p:spPr>
        <p:txBody>
          <a:bodyPr>
            <a:normAutofit fontScale="92500" lnSpcReduction="10000"/>
          </a:bodyPr>
          <a:lstStyle/>
          <a:p>
            <a:pPr marL="0" indent="0" algn="ctr">
              <a:spcBef>
                <a:spcPts val="0"/>
              </a:spcBef>
              <a:buNone/>
            </a:pPr>
            <a:r>
              <a:rPr lang="it-IT" sz="2400" dirty="0" smtClean="0">
                <a:solidFill>
                  <a:srgbClr val="0070C0"/>
                </a:solidFill>
                <a:latin typeface="Georgia" panose="02040502050405020303" pitchFamily="18" charset="0"/>
              </a:rPr>
              <a:t>QUALI VANTAGGI PER LE IMPRESE?</a:t>
            </a:r>
          </a:p>
          <a:p>
            <a:pPr marL="0" indent="0" algn="ctr">
              <a:spcBef>
                <a:spcPts val="0"/>
              </a:spcBef>
              <a:buNone/>
            </a:pPr>
            <a:endParaRPr lang="it-IT" sz="2400" smtClean="0">
              <a:solidFill>
                <a:srgbClr val="0070C0"/>
              </a:solidFill>
              <a:latin typeface="Georgia" panose="02040502050405020303" pitchFamily="18" charset="0"/>
            </a:endParaRPr>
          </a:p>
          <a:p>
            <a:pPr marL="0" indent="0" algn="ctr">
              <a:spcBef>
                <a:spcPts val="0"/>
              </a:spcBef>
              <a:buNone/>
            </a:pPr>
            <a:endParaRPr lang="it-IT" sz="2400" dirty="0">
              <a:solidFill>
                <a:srgbClr val="0070C0"/>
              </a:solidFill>
              <a:latin typeface="Georgia" panose="02040502050405020303" pitchFamily="18" charset="0"/>
            </a:endParaRPr>
          </a:p>
          <a:p>
            <a:pPr algn="just">
              <a:spcBef>
                <a:spcPts val="0"/>
              </a:spcBef>
            </a:pPr>
            <a:r>
              <a:rPr lang="it-IT" sz="2400" dirty="0" smtClean="0">
                <a:solidFill>
                  <a:srgbClr val="0070C0"/>
                </a:solidFill>
                <a:latin typeface="Georgia" panose="02040502050405020303" pitchFamily="18" charset="0"/>
              </a:rPr>
              <a:t>Realizzare le operazioni di analisi e marchiatura in prossimità</a:t>
            </a:r>
          </a:p>
          <a:p>
            <a:pPr algn="just">
              <a:spcBef>
                <a:spcPts val="0"/>
              </a:spcBef>
            </a:pPr>
            <a:endParaRPr lang="it-IT" sz="2400" dirty="0">
              <a:solidFill>
                <a:srgbClr val="0070C0"/>
              </a:solidFill>
              <a:latin typeface="Georgia" panose="02040502050405020303" pitchFamily="18" charset="0"/>
            </a:endParaRPr>
          </a:p>
          <a:p>
            <a:pPr algn="just">
              <a:spcBef>
                <a:spcPts val="0"/>
              </a:spcBef>
            </a:pPr>
            <a:r>
              <a:rPr lang="it-IT" sz="2400" dirty="0" smtClean="0">
                <a:solidFill>
                  <a:srgbClr val="0070C0"/>
                </a:solidFill>
                <a:latin typeface="Georgia" panose="02040502050405020303" pitchFamily="18" charset="0"/>
              </a:rPr>
              <a:t>Riduzione di costi e rischi</a:t>
            </a:r>
          </a:p>
          <a:p>
            <a:pPr algn="just">
              <a:spcBef>
                <a:spcPts val="0"/>
              </a:spcBef>
            </a:pPr>
            <a:endParaRPr lang="it-IT" sz="2400" dirty="0">
              <a:solidFill>
                <a:srgbClr val="0070C0"/>
              </a:solidFill>
              <a:latin typeface="Georgia" panose="02040502050405020303" pitchFamily="18" charset="0"/>
            </a:endParaRPr>
          </a:p>
          <a:p>
            <a:pPr algn="just">
              <a:spcBef>
                <a:spcPts val="0"/>
              </a:spcBef>
            </a:pPr>
            <a:r>
              <a:rPr lang="it-IT" sz="2400" dirty="0" smtClean="0">
                <a:solidFill>
                  <a:srgbClr val="0070C0"/>
                </a:solidFill>
                <a:latin typeface="Georgia" panose="02040502050405020303" pitchFamily="18" charset="0"/>
              </a:rPr>
              <a:t>Tempistica</a:t>
            </a:r>
          </a:p>
          <a:p>
            <a:pPr marL="0" indent="0" algn="just">
              <a:spcBef>
                <a:spcPts val="0"/>
              </a:spcBef>
              <a:buNone/>
            </a:pPr>
            <a:endParaRPr lang="it-IT" sz="2400" dirty="0">
              <a:solidFill>
                <a:srgbClr val="0070C0"/>
              </a:solidFill>
              <a:latin typeface="Georgia" panose="02040502050405020303" pitchFamily="18" charset="0"/>
            </a:endParaRPr>
          </a:p>
          <a:p>
            <a:pPr algn="just">
              <a:spcBef>
                <a:spcPts val="0"/>
              </a:spcBef>
            </a:pPr>
            <a:r>
              <a:rPr lang="it-IT" sz="2400" dirty="0" smtClean="0">
                <a:solidFill>
                  <a:srgbClr val="0070C0"/>
                </a:solidFill>
                <a:latin typeface="Georgia" panose="02040502050405020303" pitchFamily="18" charset="0"/>
              </a:rPr>
              <a:t>Qualificazione dei prodotti</a:t>
            </a:r>
          </a:p>
          <a:p>
            <a:pPr algn="just">
              <a:spcBef>
                <a:spcPts val="0"/>
              </a:spcBef>
            </a:pPr>
            <a:endParaRPr lang="it-IT" sz="2400" dirty="0">
              <a:solidFill>
                <a:srgbClr val="0070C0"/>
              </a:solidFill>
              <a:latin typeface="Georgia" panose="02040502050405020303" pitchFamily="18" charset="0"/>
            </a:endParaRPr>
          </a:p>
          <a:p>
            <a:pPr algn="just">
              <a:spcBef>
                <a:spcPts val="0"/>
              </a:spcBef>
            </a:pPr>
            <a:r>
              <a:rPr lang="it-IT" sz="2400" dirty="0" smtClean="0">
                <a:solidFill>
                  <a:srgbClr val="0070C0"/>
                </a:solidFill>
                <a:latin typeface="Georgia" panose="02040502050405020303" pitchFamily="18" charset="0"/>
              </a:rPr>
              <a:t>Potenziale ampliamento della clientela</a:t>
            </a:r>
          </a:p>
          <a:p>
            <a:pPr algn="just">
              <a:spcBef>
                <a:spcPts val="0"/>
              </a:spcBef>
            </a:pPr>
            <a:endParaRPr lang="it-IT" sz="2400" dirty="0">
              <a:solidFill>
                <a:srgbClr val="0070C0"/>
              </a:solidFill>
              <a:latin typeface="Georgia" panose="02040502050405020303" pitchFamily="18" charset="0"/>
            </a:endParaRPr>
          </a:p>
          <a:p>
            <a:pPr algn="just">
              <a:spcBef>
                <a:spcPts val="0"/>
              </a:spcBef>
            </a:pPr>
            <a:r>
              <a:rPr lang="it-IT" sz="2400" dirty="0" smtClean="0">
                <a:solidFill>
                  <a:srgbClr val="0070C0"/>
                </a:solidFill>
                <a:latin typeface="Georgia" panose="02040502050405020303" pitchFamily="18" charset="0"/>
              </a:rPr>
              <a:t>Evidenziazione del Made in </a:t>
            </a:r>
            <a:r>
              <a:rPr lang="it-IT" sz="2400" dirty="0" err="1" smtClean="0">
                <a:solidFill>
                  <a:srgbClr val="0070C0"/>
                </a:solidFill>
                <a:latin typeface="Georgia" panose="02040502050405020303" pitchFamily="18" charset="0"/>
              </a:rPr>
              <a:t>Italy</a:t>
            </a:r>
            <a:endParaRPr lang="it-IT" sz="2400" dirty="0" smtClean="0">
              <a:solidFill>
                <a:srgbClr val="0070C0"/>
              </a:solidFill>
              <a:latin typeface="Georgia" panose="02040502050405020303" pitchFamily="18" charset="0"/>
            </a:endParaRPr>
          </a:p>
          <a:p>
            <a:pPr marL="0" indent="0" algn="ctr">
              <a:spcBef>
                <a:spcPts val="0"/>
              </a:spcBef>
              <a:buNone/>
            </a:pPr>
            <a:endParaRPr lang="it-IT" sz="2400" dirty="0" smtClean="0">
              <a:solidFill>
                <a:srgbClr val="0070C0"/>
              </a:solidFill>
              <a:latin typeface="Georgia" panose="02040502050405020303" pitchFamily="18" charset="0"/>
            </a:endParaRPr>
          </a:p>
          <a:p>
            <a:pPr marL="0" indent="0" algn="just">
              <a:spcBef>
                <a:spcPts val="0"/>
              </a:spcBef>
              <a:buNone/>
            </a:pPr>
            <a:r>
              <a:rPr lang="it-IT" sz="2400" dirty="0" smtClean="0">
                <a:solidFill>
                  <a:srgbClr val="0070C0"/>
                </a:solidFill>
                <a:latin typeface="Georgia" panose="02040502050405020303" pitchFamily="18" charset="0"/>
              </a:rPr>
              <a:t>                   </a:t>
            </a:r>
            <a:endParaRPr lang="it-IT" sz="2400" dirty="0">
              <a:solidFill>
                <a:srgbClr val="0070C0"/>
              </a:solidFill>
              <a:latin typeface="Georgia" panose="02040502050405020303" pitchFamily="18" charset="0"/>
            </a:endParaRPr>
          </a:p>
        </p:txBody>
      </p:sp>
    </p:spTree>
    <p:extLst>
      <p:ext uri="{BB962C8B-B14F-4D97-AF65-F5344CB8AC3E}">
        <p14:creationId xmlns:p14="http://schemas.microsoft.com/office/powerpoint/2010/main" val="68749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57200" y="274638"/>
            <a:ext cx="8229600" cy="706090"/>
          </a:xfrm>
        </p:spPr>
        <p:txBody>
          <a:bodyPr>
            <a:normAutofit/>
          </a:bodyPr>
          <a:lstStyle/>
          <a:p>
            <a:r>
              <a:rPr lang="it-IT" sz="2000" dirty="0" smtClean="0">
                <a:solidFill>
                  <a:srgbClr val="0070C0"/>
                </a:solidFill>
                <a:latin typeface="Georgia" panose="02040502050405020303" pitchFamily="18" charset="0"/>
              </a:rPr>
              <a:t>L’adesione dell’Italia alla Convenzione sul Controllo e la Marchiatura</a:t>
            </a:r>
            <a:br>
              <a:rPr lang="it-IT" sz="2000" dirty="0" smtClean="0">
                <a:solidFill>
                  <a:srgbClr val="0070C0"/>
                </a:solidFill>
                <a:latin typeface="Georgia" panose="02040502050405020303" pitchFamily="18" charset="0"/>
              </a:rPr>
            </a:br>
            <a:r>
              <a:rPr lang="it-IT" sz="2000" dirty="0" smtClean="0">
                <a:solidFill>
                  <a:srgbClr val="0070C0"/>
                </a:solidFill>
                <a:latin typeface="Georgia" panose="02040502050405020303" pitchFamily="18" charset="0"/>
              </a:rPr>
              <a:t>degli oggetti in metalli preziosi</a:t>
            </a:r>
            <a:endParaRPr lang="it-IT" sz="2000" dirty="0">
              <a:solidFill>
                <a:srgbClr val="0070C0"/>
              </a:solidFill>
              <a:latin typeface="Georgia" panose="02040502050405020303" pitchFamily="18" charset="0"/>
            </a:endParaRPr>
          </a:p>
        </p:txBody>
      </p:sp>
      <p:sp>
        <p:nvSpPr>
          <p:cNvPr id="5" name="Segnaposto contenuto 4"/>
          <p:cNvSpPr>
            <a:spLocks noGrp="1"/>
          </p:cNvSpPr>
          <p:nvPr>
            <p:ph idx="1"/>
          </p:nvPr>
        </p:nvSpPr>
        <p:spPr>
          <a:xfrm>
            <a:off x="457200" y="1196752"/>
            <a:ext cx="8229600" cy="4929411"/>
          </a:xfrm>
        </p:spPr>
        <p:txBody>
          <a:bodyPr>
            <a:normAutofit lnSpcReduction="10000"/>
          </a:bodyPr>
          <a:lstStyle/>
          <a:p>
            <a:pPr marL="0" indent="0" algn="just">
              <a:buNone/>
            </a:pPr>
            <a:r>
              <a:rPr lang="it-IT" sz="2400" dirty="0" smtClean="0">
                <a:solidFill>
                  <a:srgbClr val="0070C0"/>
                </a:solidFill>
                <a:latin typeface="Georgia" panose="02040502050405020303" pitchFamily="18" charset="0"/>
              </a:rPr>
              <a:t>BASI GIURIDICHE</a:t>
            </a:r>
          </a:p>
          <a:p>
            <a:pPr marL="0" indent="0" algn="just">
              <a:buNone/>
            </a:pPr>
            <a:endParaRPr lang="it-IT" sz="2400" dirty="0">
              <a:solidFill>
                <a:srgbClr val="0070C0"/>
              </a:solidFill>
              <a:latin typeface="Georgia" panose="02040502050405020303" pitchFamily="18" charset="0"/>
            </a:endParaRPr>
          </a:p>
          <a:p>
            <a:pPr marL="0" indent="0" algn="just">
              <a:buNone/>
            </a:pPr>
            <a:r>
              <a:rPr lang="it-IT" sz="2400" dirty="0" smtClean="0">
                <a:solidFill>
                  <a:srgbClr val="0070C0"/>
                </a:solidFill>
                <a:latin typeface="Georgia" panose="02040502050405020303" pitchFamily="18" charset="0"/>
              </a:rPr>
              <a:t>D. </a:t>
            </a:r>
            <a:r>
              <a:rPr lang="it-IT" sz="2400" dirty="0" err="1" smtClean="0">
                <a:solidFill>
                  <a:srgbClr val="0070C0"/>
                </a:solidFill>
                <a:latin typeface="Georgia" panose="02040502050405020303" pitchFamily="18" charset="0"/>
              </a:rPr>
              <a:t>Lgs</a:t>
            </a:r>
            <a:r>
              <a:rPr lang="it-IT" sz="2400" dirty="0" smtClean="0">
                <a:solidFill>
                  <a:srgbClr val="0070C0"/>
                </a:solidFill>
                <a:latin typeface="Georgia" panose="02040502050405020303" pitchFamily="18" charset="0"/>
              </a:rPr>
              <a:t>. 22 maggio 1999, n. 251</a:t>
            </a:r>
          </a:p>
          <a:p>
            <a:pPr marL="0" indent="0" algn="just">
              <a:buNone/>
            </a:pPr>
            <a:endParaRPr lang="it-IT" sz="2400" dirty="0">
              <a:solidFill>
                <a:srgbClr val="0070C0"/>
              </a:solidFill>
              <a:latin typeface="Georgia" panose="02040502050405020303" pitchFamily="18" charset="0"/>
            </a:endParaRPr>
          </a:p>
          <a:p>
            <a:pPr marL="0" indent="0" algn="just">
              <a:buNone/>
            </a:pPr>
            <a:r>
              <a:rPr lang="it-IT" sz="2400" dirty="0" smtClean="0">
                <a:solidFill>
                  <a:srgbClr val="0070C0"/>
                </a:solidFill>
                <a:latin typeface="Georgia" panose="02040502050405020303" pitchFamily="18" charset="0"/>
              </a:rPr>
              <a:t>D.P.R. 30 maggio 2002, n. 150, e </a:t>
            </a:r>
            <a:r>
              <a:rPr lang="it-IT" sz="2400" dirty="0" err="1" smtClean="0">
                <a:solidFill>
                  <a:srgbClr val="0070C0"/>
                </a:solidFill>
                <a:latin typeface="Georgia" panose="02040502050405020303" pitchFamily="18" charset="0"/>
              </a:rPr>
              <a:t>s.m.i.</a:t>
            </a:r>
            <a:endParaRPr lang="it-IT" sz="2400" dirty="0" smtClean="0">
              <a:solidFill>
                <a:srgbClr val="0070C0"/>
              </a:solidFill>
              <a:latin typeface="Georgia" panose="02040502050405020303" pitchFamily="18" charset="0"/>
            </a:endParaRPr>
          </a:p>
          <a:p>
            <a:pPr marL="0" indent="0" algn="just">
              <a:buNone/>
            </a:pPr>
            <a:endParaRPr lang="it-IT" sz="2400" dirty="0">
              <a:solidFill>
                <a:srgbClr val="0070C0"/>
              </a:solidFill>
              <a:latin typeface="Georgia" panose="02040502050405020303" pitchFamily="18" charset="0"/>
            </a:endParaRPr>
          </a:p>
          <a:p>
            <a:pPr marL="0" indent="0" algn="just">
              <a:buNone/>
            </a:pPr>
            <a:r>
              <a:rPr lang="it-IT" sz="2400" dirty="0" smtClean="0">
                <a:solidFill>
                  <a:srgbClr val="0070C0"/>
                </a:solidFill>
                <a:latin typeface="Georgia" panose="02040502050405020303" pitchFamily="18" charset="0"/>
              </a:rPr>
              <a:t>Convenzione sul Controllo e la Marchiatura degli oggetti in metalli preziosi, con Allegati, fatta a Vienna il 15 novembre 1972</a:t>
            </a:r>
          </a:p>
          <a:p>
            <a:pPr marL="0" indent="0" algn="just">
              <a:buNone/>
            </a:pPr>
            <a:endParaRPr lang="it-IT" sz="2400" dirty="0">
              <a:solidFill>
                <a:srgbClr val="0070C0"/>
              </a:solidFill>
              <a:latin typeface="Georgia" panose="02040502050405020303" pitchFamily="18" charset="0"/>
            </a:endParaRPr>
          </a:p>
          <a:p>
            <a:pPr marL="0" indent="0" algn="just">
              <a:buNone/>
            </a:pPr>
            <a:r>
              <a:rPr lang="it-IT" sz="2400" dirty="0" smtClean="0">
                <a:solidFill>
                  <a:srgbClr val="0070C0"/>
                </a:solidFill>
                <a:latin typeface="Georgia" panose="02040502050405020303" pitchFamily="18" charset="0"/>
              </a:rPr>
              <a:t>Legge 15 maggio 2023, n. 55</a:t>
            </a:r>
            <a:endParaRPr lang="it-IT" sz="2400" dirty="0">
              <a:latin typeface="Georgia" panose="02040502050405020303" pitchFamily="18" charset="0"/>
            </a:endParaRPr>
          </a:p>
          <a:p>
            <a:pPr marL="0" indent="0" algn="just">
              <a:spcBef>
                <a:spcPts val="0"/>
              </a:spcBef>
              <a:buNone/>
            </a:pPr>
            <a:r>
              <a:rPr lang="it-IT" sz="2400" dirty="0" smtClean="0">
                <a:latin typeface="Georgia" panose="02040502050405020303" pitchFamily="18" charset="0"/>
              </a:rPr>
              <a:t>                              </a:t>
            </a:r>
            <a:endParaRPr lang="it-IT" sz="2400" dirty="0">
              <a:latin typeface="Georgia" panose="02040502050405020303" pitchFamily="18" charset="0"/>
            </a:endParaRPr>
          </a:p>
        </p:txBody>
      </p:sp>
    </p:spTree>
    <p:extLst>
      <p:ext uri="{BB962C8B-B14F-4D97-AF65-F5344CB8AC3E}">
        <p14:creationId xmlns:p14="http://schemas.microsoft.com/office/powerpoint/2010/main" val="1987974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57200" y="274638"/>
            <a:ext cx="8229600" cy="706090"/>
          </a:xfrm>
        </p:spPr>
        <p:txBody>
          <a:bodyPr>
            <a:normAutofit/>
          </a:bodyPr>
          <a:lstStyle/>
          <a:p>
            <a:r>
              <a:rPr lang="it-IT" sz="2000" dirty="0" smtClean="0">
                <a:solidFill>
                  <a:srgbClr val="0070C0"/>
                </a:solidFill>
                <a:latin typeface="Georgia" panose="02040502050405020303" pitchFamily="18" charset="0"/>
              </a:rPr>
              <a:t>L’adesione dell’Italia alla Convenzione sul Controllo e la Marchiatura</a:t>
            </a:r>
            <a:br>
              <a:rPr lang="it-IT" sz="2000" dirty="0" smtClean="0">
                <a:solidFill>
                  <a:srgbClr val="0070C0"/>
                </a:solidFill>
                <a:latin typeface="Georgia" panose="02040502050405020303" pitchFamily="18" charset="0"/>
              </a:rPr>
            </a:br>
            <a:r>
              <a:rPr lang="it-IT" sz="2000" dirty="0" smtClean="0">
                <a:solidFill>
                  <a:srgbClr val="0070C0"/>
                </a:solidFill>
                <a:latin typeface="Georgia" panose="02040502050405020303" pitchFamily="18" charset="0"/>
              </a:rPr>
              <a:t>degli oggetti in metalli preziosi</a:t>
            </a:r>
            <a:endParaRPr lang="it-IT" sz="2000" dirty="0">
              <a:solidFill>
                <a:srgbClr val="0070C0"/>
              </a:solidFill>
              <a:latin typeface="Georgia" panose="02040502050405020303" pitchFamily="18" charset="0"/>
            </a:endParaRPr>
          </a:p>
        </p:txBody>
      </p:sp>
      <p:sp>
        <p:nvSpPr>
          <p:cNvPr id="5" name="Segnaposto contenuto 4"/>
          <p:cNvSpPr>
            <a:spLocks noGrp="1"/>
          </p:cNvSpPr>
          <p:nvPr>
            <p:ph idx="1"/>
          </p:nvPr>
        </p:nvSpPr>
        <p:spPr>
          <a:xfrm>
            <a:off x="457200" y="1196752"/>
            <a:ext cx="8229600" cy="4929411"/>
          </a:xfrm>
        </p:spPr>
        <p:txBody>
          <a:bodyPr>
            <a:normAutofit/>
          </a:bodyPr>
          <a:lstStyle/>
          <a:p>
            <a:pPr marL="0" indent="0" algn="ctr">
              <a:spcBef>
                <a:spcPts val="0"/>
              </a:spcBef>
              <a:buNone/>
            </a:pPr>
            <a:r>
              <a:rPr lang="it-IT" sz="2400" dirty="0" smtClean="0">
                <a:solidFill>
                  <a:srgbClr val="0070C0"/>
                </a:solidFill>
                <a:latin typeface="Georgia" panose="02040502050405020303" pitchFamily="18" charset="0"/>
              </a:rPr>
              <a:t>MARCHIO DEL SAGGIO FACOLTATIVO</a:t>
            </a:r>
          </a:p>
          <a:p>
            <a:pPr marL="0" indent="0" algn="ctr">
              <a:spcBef>
                <a:spcPts val="0"/>
              </a:spcBef>
              <a:buNone/>
            </a:pPr>
            <a:r>
              <a:rPr lang="it-IT" sz="2400" dirty="0">
                <a:solidFill>
                  <a:srgbClr val="0070C0"/>
                </a:solidFill>
                <a:latin typeface="Georgia" panose="02040502050405020303" pitchFamily="18" charset="0"/>
              </a:rPr>
              <a:t>a</a:t>
            </a:r>
            <a:r>
              <a:rPr lang="it-IT" sz="2400" dirty="0" smtClean="0">
                <a:solidFill>
                  <a:srgbClr val="0070C0"/>
                </a:solidFill>
                <a:latin typeface="Georgia" panose="02040502050405020303" pitchFamily="18" charset="0"/>
              </a:rPr>
              <a:t>rt. 13, </a:t>
            </a:r>
            <a:r>
              <a:rPr lang="it-IT" sz="2400" dirty="0" err="1" smtClean="0">
                <a:solidFill>
                  <a:srgbClr val="0070C0"/>
                </a:solidFill>
                <a:latin typeface="Georgia" panose="02040502050405020303" pitchFamily="18" charset="0"/>
              </a:rPr>
              <a:t>D.Lgs.</a:t>
            </a:r>
            <a:r>
              <a:rPr lang="it-IT" sz="2400" dirty="0" smtClean="0">
                <a:solidFill>
                  <a:srgbClr val="0070C0"/>
                </a:solidFill>
                <a:latin typeface="Georgia" panose="02040502050405020303" pitchFamily="18" charset="0"/>
              </a:rPr>
              <a:t> 251/1999</a:t>
            </a:r>
          </a:p>
          <a:p>
            <a:pPr marL="0" indent="0" algn="ctr">
              <a:spcBef>
                <a:spcPts val="0"/>
              </a:spcBef>
              <a:buNone/>
            </a:pPr>
            <a:r>
              <a:rPr lang="it-IT" sz="2400" dirty="0">
                <a:solidFill>
                  <a:srgbClr val="0070C0"/>
                </a:solidFill>
                <a:latin typeface="Georgia" panose="02040502050405020303" pitchFamily="18" charset="0"/>
              </a:rPr>
              <a:t>a</a:t>
            </a:r>
            <a:r>
              <a:rPr lang="it-IT" sz="2400" dirty="0" smtClean="0">
                <a:solidFill>
                  <a:srgbClr val="0070C0"/>
                </a:solidFill>
                <a:latin typeface="Georgia" panose="02040502050405020303" pitchFamily="18" charset="0"/>
              </a:rPr>
              <a:t>rtt. 34 e 35, allegati VII, XI e XII D.P.R. 150/2002 e </a:t>
            </a:r>
            <a:r>
              <a:rPr lang="it-IT" sz="2400" dirty="0" err="1" smtClean="0">
                <a:solidFill>
                  <a:srgbClr val="0070C0"/>
                </a:solidFill>
                <a:latin typeface="Georgia" panose="02040502050405020303" pitchFamily="18" charset="0"/>
              </a:rPr>
              <a:t>s.m.i.</a:t>
            </a:r>
            <a:endParaRPr lang="it-IT" sz="2400" dirty="0" smtClean="0">
              <a:solidFill>
                <a:srgbClr val="0070C0"/>
              </a:solidFill>
              <a:latin typeface="Georgia" panose="02040502050405020303" pitchFamily="18" charset="0"/>
            </a:endParaRPr>
          </a:p>
          <a:p>
            <a:pPr marL="0" indent="0" algn="ctr">
              <a:spcBef>
                <a:spcPts val="0"/>
              </a:spcBef>
              <a:buNone/>
            </a:pPr>
            <a:endParaRPr lang="it-IT" sz="2400" dirty="0" smtClean="0">
              <a:solidFill>
                <a:srgbClr val="0070C0"/>
              </a:solidFill>
              <a:latin typeface="Georgia" panose="02040502050405020303" pitchFamily="18" charset="0"/>
            </a:endParaRPr>
          </a:p>
          <a:p>
            <a:pPr marL="0" indent="0" algn="ctr">
              <a:spcBef>
                <a:spcPts val="0"/>
              </a:spcBef>
              <a:buNone/>
            </a:pPr>
            <a:r>
              <a:rPr lang="it-IT" sz="2400" dirty="0" smtClean="0">
                <a:solidFill>
                  <a:srgbClr val="0070C0"/>
                </a:solidFill>
                <a:latin typeface="Georgia" panose="02040502050405020303" pitchFamily="18" charset="0"/>
              </a:rPr>
              <a:t>                   </a:t>
            </a:r>
            <a:endParaRPr lang="it-IT" sz="2400" dirty="0">
              <a:solidFill>
                <a:srgbClr val="0070C0"/>
              </a:solidFill>
              <a:latin typeface="Georgia" panose="02040502050405020303" pitchFamily="18" charset="0"/>
            </a:endParaRPr>
          </a:p>
        </p:txBody>
      </p:sp>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15816" y="2708920"/>
            <a:ext cx="3453262" cy="3139328"/>
          </a:xfrm>
          <a:prstGeom prst="rect">
            <a:avLst/>
          </a:prstGeom>
        </p:spPr>
      </p:pic>
    </p:spTree>
    <p:extLst>
      <p:ext uri="{BB962C8B-B14F-4D97-AF65-F5344CB8AC3E}">
        <p14:creationId xmlns:p14="http://schemas.microsoft.com/office/powerpoint/2010/main" val="2258390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57200" y="274638"/>
            <a:ext cx="8229600" cy="706090"/>
          </a:xfrm>
        </p:spPr>
        <p:txBody>
          <a:bodyPr>
            <a:normAutofit/>
          </a:bodyPr>
          <a:lstStyle/>
          <a:p>
            <a:r>
              <a:rPr lang="it-IT" sz="2000" dirty="0" smtClean="0">
                <a:solidFill>
                  <a:srgbClr val="0070C0"/>
                </a:solidFill>
                <a:latin typeface="Georgia" panose="02040502050405020303" pitchFamily="18" charset="0"/>
              </a:rPr>
              <a:t>L’adesione dell’Italia alla Convenzione sul Controllo e la Marchiatura</a:t>
            </a:r>
            <a:br>
              <a:rPr lang="it-IT" sz="2000" dirty="0" smtClean="0">
                <a:solidFill>
                  <a:srgbClr val="0070C0"/>
                </a:solidFill>
                <a:latin typeface="Georgia" panose="02040502050405020303" pitchFamily="18" charset="0"/>
              </a:rPr>
            </a:br>
            <a:r>
              <a:rPr lang="it-IT" sz="2000" dirty="0" smtClean="0">
                <a:solidFill>
                  <a:srgbClr val="0070C0"/>
                </a:solidFill>
                <a:latin typeface="Georgia" panose="02040502050405020303" pitchFamily="18" charset="0"/>
              </a:rPr>
              <a:t>degli oggetti in metalli preziosi</a:t>
            </a:r>
            <a:endParaRPr lang="it-IT" sz="2000" dirty="0">
              <a:solidFill>
                <a:srgbClr val="0070C0"/>
              </a:solidFill>
              <a:latin typeface="Georgia" panose="02040502050405020303" pitchFamily="18" charset="0"/>
            </a:endParaRPr>
          </a:p>
        </p:txBody>
      </p:sp>
      <p:sp>
        <p:nvSpPr>
          <p:cNvPr id="5" name="Segnaposto contenuto 4"/>
          <p:cNvSpPr>
            <a:spLocks noGrp="1"/>
          </p:cNvSpPr>
          <p:nvPr>
            <p:ph idx="1"/>
          </p:nvPr>
        </p:nvSpPr>
        <p:spPr>
          <a:xfrm>
            <a:off x="457200" y="1196752"/>
            <a:ext cx="8229600" cy="4929411"/>
          </a:xfrm>
        </p:spPr>
        <p:txBody>
          <a:bodyPr>
            <a:normAutofit/>
          </a:bodyPr>
          <a:lstStyle/>
          <a:p>
            <a:pPr marL="0" indent="0" algn="ctr">
              <a:spcBef>
                <a:spcPts val="0"/>
              </a:spcBef>
              <a:buNone/>
            </a:pPr>
            <a:r>
              <a:rPr lang="it-IT" sz="2400" dirty="0" smtClean="0">
                <a:solidFill>
                  <a:srgbClr val="0070C0"/>
                </a:solidFill>
                <a:latin typeface="Georgia" panose="02040502050405020303" pitchFamily="18" charset="0"/>
              </a:rPr>
              <a:t>MARCHIO DEL SAGGIO FACOLTATIVO</a:t>
            </a:r>
          </a:p>
          <a:p>
            <a:pPr marL="0" indent="0" algn="ctr">
              <a:spcBef>
                <a:spcPts val="0"/>
              </a:spcBef>
              <a:buNone/>
            </a:pPr>
            <a:endParaRPr lang="it-IT" sz="2400" dirty="0" smtClean="0">
              <a:solidFill>
                <a:srgbClr val="0070C0"/>
              </a:solidFill>
              <a:latin typeface="Georgia" panose="02040502050405020303" pitchFamily="18" charset="0"/>
            </a:endParaRPr>
          </a:p>
          <a:p>
            <a:pPr marL="0" indent="0" algn="just">
              <a:spcBef>
                <a:spcPts val="0"/>
              </a:spcBef>
              <a:buNone/>
            </a:pPr>
            <a:r>
              <a:rPr lang="it-IT" sz="2400" dirty="0">
                <a:solidFill>
                  <a:srgbClr val="0070C0"/>
                </a:solidFill>
                <a:latin typeface="Georgia" panose="02040502050405020303" pitchFamily="18" charset="0"/>
              </a:rPr>
              <a:t>La normativa italiana prevede che, </a:t>
            </a:r>
            <a:r>
              <a:rPr lang="it-IT" sz="2400" dirty="0" smtClean="0">
                <a:solidFill>
                  <a:srgbClr val="0070C0"/>
                </a:solidFill>
                <a:latin typeface="Georgia" panose="02040502050405020303" pitchFamily="18" charset="0"/>
              </a:rPr>
              <a:t>"a </a:t>
            </a:r>
            <a:r>
              <a:rPr lang="it-IT" sz="2400" dirty="0">
                <a:solidFill>
                  <a:srgbClr val="0070C0"/>
                </a:solidFill>
                <a:latin typeface="Georgia" panose="02040502050405020303" pitchFamily="18" charset="0"/>
              </a:rPr>
              <a:t>richiesta degli </a:t>
            </a:r>
            <a:r>
              <a:rPr lang="it-IT" sz="2400" dirty="0" smtClean="0">
                <a:solidFill>
                  <a:srgbClr val="0070C0"/>
                </a:solidFill>
                <a:latin typeface="Georgia" panose="02040502050405020303" pitchFamily="18" charset="0"/>
              </a:rPr>
              <a:t>interessati", </a:t>
            </a:r>
            <a:r>
              <a:rPr lang="it-IT" sz="2400" dirty="0">
                <a:solidFill>
                  <a:srgbClr val="0070C0"/>
                </a:solidFill>
                <a:latin typeface="Georgia" panose="02040502050405020303" pitchFamily="18" charset="0"/>
              </a:rPr>
              <a:t>gli oggetti in metalli preziosi possano essere </a:t>
            </a:r>
            <a:r>
              <a:rPr lang="it-IT" sz="2400" dirty="0" smtClean="0">
                <a:solidFill>
                  <a:srgbClr val="0070C0"/>
                </a:solidFill>
                <a:latin typeface="Georgia" panose="02040502050405020303" pitchFamily="18" charset="0"/>
              </a:rPr>
              <a:t>"sottoposti </a:t>
            </a:r>
            <a:r>
              <a:rPr lang="it-IT" sz="2400" dirty="0">
                <a:solidFill>
                  <a:srgbClr val="0070C0"/>
                </a:solidFill>
                <a:latin typeface="Georgia" panose="02040502050405020303" pitchFamily="18" charset="0"/>
              </a:rPr>
              <a:t>a </a:t>
            </a:r>
            <a:r>
              <a:rPr lang="it-IT" sz="2400" dirty="0" smtClean="0">
                <a:solidFill>
                  <a:srgbClr val="0070C0"/>
                </a:solidFill>
                <a:latin typeface="Georgia" panose="02040502050405020303" pitchFamily="18" charset="0"/>
              </a:rPr>
              <a:t>saggio" "da </a:t>
            </a:r>
            <a:r>
              <a:rPr lang="it-IT" sz="2400" dirty="0">
                <a:solidFill>
                  <a:srgbClr val="0070C0"/>
                </a:solidFill>
                <a:latin typeface="Georgia" panose="02040502050405020303" pitchFamily="18" charset="0"/>
              </a:rPr>
              <a:t>parte delle camere di commercio”, le quali si avvalgono “per le analisi  di un laboratorio di prova o  di taratura </a:t>
            </a:r>
            <a:r>
              <a:rPr lang="it-IT" sz="2400" dirty="0" smtClean="0">
                <a:solidFill>
                  <a:srgbClr val="0070C0"/>
                </a:solidFill>
                <a:latin typeface="Georgia" panose="02040502050405020303" pitchFamily="18" charset="0"/>
              </a:rPr>
              <a:t>accreditato"</a:t>
            </a:r>
          </a:p>
          <a:p>
            <a:pPr marL="0" indent="0" algn="ctr">
              <a:spcBef>
                <a:spcPts val="0"/>
              </a:spcBef>
              <a:buNone/>
            </a:pPr>
            <a:endParaRPr lang="it-IT" sz="2400" dirty="0" smtClean="0">
              <a:solidFill>
                <a:srgbClr val="0070C0"/>
              </a:solidFill>
              <a:latin typeface="Georgia" panose="02040502050405020303" pitchFamily="18" charset="0"/>
            </a:endParaRPr>
          </a:p>
          <a:p>
            <a:pPr marL="0" indent="0" algn="just">
              <a:spcBef>
                <a:spcPts val="0"/>
              </a:spcBef>
              <a:buNone/>
            </a:pPr>
            <a:r>
              <a:rPr lang="it-IT" sz="2400" dirty="0">
                <a:solidFill>
                  <a:srgbClr val="0070C0"/>
                </a:solidFill>
                <a:latin typeface="Georgia" panose="02040502050405020303" pitchFamily="18" charset="0"/>
              </a:rPr>
              <a:t>Nel caso in cui le analisi riscontrino la corrispondenza del titolo dichiarato a quello reale degli oggetti presentati, su questi viene apposto lo speciale </a:t>
            </a:r>
            <a:r>
              <a:rPr lang="it-IT" sz="2400" dirty="0" smtClean="0">
                <a:solidFill>
                  <a:srgbClr val="0070C0"/>
                </a:solidFill>
                <a:latin typeface="Georgia" panose="02040502050405020303" pitchFamily="18" charset="0"/>
              </a:rPr>
              <a:t>marchio.                   </a:t>
            </a:r>
            <a:endParaRPr lang="it-IT" sz="2400" dirty="0">
              <a:solidFill>
                <a:srgbClr val="0070C0"/>
              </a:solidFill>
              <a:latin typeface="Georgia" panose="02040502050405020303" pitchFamily="18" charset="0"/>
            </a:endParaRPr>
          </a:p>
        </p:txBody>
      </p:sp>
    </p:spTree>
    <p:extLst>
      <p:ext uri="{BB962C8B-B14F-4D97-AF65-F5344CB8AC3E}">
        <p14:creationId xmlns:p14="http://schemas.microsoft.com/office/powerpoint/2010/main" val="1197186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57200" y="274638"/>
            <a:ext cx="8229600" cy="706090"/>
          </a:xfrm>
        </p:spPr>
        <p:txBody>
          <a:bodyPr>
            <a:normAutofit/>
          </a:bodyPr>
          <a:lstStyle/>
          <a:p>
            <a:r>
              <a:rPr lang="it-IT" sz="2000" dirty="0" smtClean="0">
                <a:solidFill>
                  <a:srgbClr val="0070C0"/>
                </a:solidFill>
                <a:latin typeface="Georgia" panose="02040502050405020303" pitchFamily="18" charset="0"/>
              </a:rPr>
              <a:t>L’adesione dell’Italia alla Convenzione sul Controllo e la Marchiatura</a:t>
            </a:r>
            <a:br>
              <a:rPr lang="it-IT" sz="2000" dirty="0" smtClean="0">
                <a:solidFill>
                  <a:srgbClr val="0070C0"/>
                </a:solidFill>
                <a:latin typeface="Georgia" panose="02040502050405020303" pitchFamily="18" charset="0"/>
              </a:rPr>
            </a:br>
            <a:r>
              <a:rPr lang="it-IT" sz="2000" dirty="0" smtClean="0">
                <a:solidFill>
                  <a:srgbClr val="0070C0"/>
                </a:solidFill>
                <a:latin typeface="Georgia" panose="02040502050405020303" pitchFamily="18" charset="0"/>
              </a:rPr>
              <a:t>degli oggetti in metalli preziosi</a:t>
            </a:r>
            <a:endParaRPr lang="it-IT" sz="2000" dirty="0">
              <a:solidFill>
                <a:srgbClr val="0070C0"/>
              </a:solidFill>
              <a:latin typeface="Georgia" panose="02040502050405020303" pitchFamily="18" charset="0"/>
            </a:endParaRPr>
          </a:p>
        </p:txBody>
      </p:sp>
      <p:sp>
        <p:nvSpPr>
          <p:cNvPr id="5" name="Segnaposto contenuto 4"/>
          <p:cNvSpPr>
            <a:spLocks noGrp="1"/>
          </p:cNvSpPr>
          <p:nvPr>
            <p:ph idx="1"/>
          </p:nvPr>
        </p:nvSpPr>
        <p:spPr>
          <a:xfrm>
            <a:off x="457200" y="1196752"/>
            <a:ext cx="8229600" cy="4929411"/>
          </a:xfrm>
        </p:spPr>
        <p:txBody>
          <a:bodyPr>
            <a:normAutofit/>
          </a:bodyPr>
          <a:lstStyle/>
          <a:p>
            <a:pPr marL="0" indent="0" algn="ctr">
              <a:spcBef>
                <a:spcPts val="0"/>
              </a:spcBef>
              <a:buNone/>
            </a:pPr>
            <a:r>
              <a:rPr lang="it-IT" sz="2400" dirty="0" smtClean="0">
                <a:solidFill>
                  <a:srgbClr val="0070C0"/>
                </a:solidFill>
                <a:latin typeface="Georgia" panose="02040502050405020303" pitchFamily="18" charset="0"/>
              </a:rPr>
              <a:t>MARCHIO DEL SAGGIO FACOLTATIVO</a:t>
            </a:r>
          </a:p>
          <a:p>
            <a:pPr marL="0" indent="0" algn="ctr">
              <a:spcBef>
                <a:spcPts val="0"/>
              </a:spcBef>
              <a:buNone/>
            </a:pPr>
            <a:endParaRPr lang="it-IT" sz="2400" dirty="0">
              <a:solidFill>
                <a:srgbClr val="0070C0"/>
              </a:solidFill>
              <a:latin typeface="Georgia" panose="02040502050405020303" pitchFamily="18" charset="0"/>
            </a:endParaRPr>
          </a:p>
          <a:p>
            <a:pPr marL="0" indent="0" algn="just">
              <a:spcBef>
                <a:spcPts val="0"/>
              </a:spcBef>
              <a:buNone/>
            </a:pPr>
            <a:r>
              <a:rPr lang="it-IT" sz="2400" dirty="0" smtClean="0">
                <a:solidFill>
                  <a:srgbClr val="0070C0"/>
                </a:solidFill>
                <a:latin typeface="Georgia" panose="02040502050405020303" pitchFamily="18" charset="0"/>
              </a:rPr>
              <a:t>Con </a:t>
            </a:r>
            <a:r>
              <a:rPr lang="it-IT" sz="2400" dirty="0">
                <a:solidFill>
                  <a:srgbClr val="0070C0"/>
                </a:solidFill>
                <a:latin typeface="Georgia" panose="02040502050405020303" pitchFamily="18" charset="0"/>
              </a:rPr>
              <a:t>il D.P.R. 4 agosto 2015, n. 168, recante “Regolamento recante modifiche al decreto del Presidente della Repubblica 30 maggio 2002, n. 150, concernente norme per l'applicazione del decreto legislativo 22 maggio 1999, n. 251, sulla disciplina dei titoli e dei marchi di identificazione dei metalli preziosi”, si è</a:t>
            </a:r>
            <a:r>
              <a:rPr lang="it-IT" sz="2400" dirty="0" smtClean="0">
                <a:solidFill>
                  <a:srgbClr val="0070C0"/>
                </a:solidFill>
                <a:latin typeface="Georgia" panose="02040502050405020303" pitchFamily="18" charset="0"/>
              </a:rPr>
              <a:t> </a:t>
            </a:r>
            <a:r>
              <a:rPr lang="it-IT" sz="2400" dirty="0">
                <a:solidFill>
                  <a:srgbClr val="0070C0"/>
                </a:solidFill>
                <a:latin typeface="Georgia" panose="02040502050405020303" pitchFamily="18" charset="0"/>
              </a:rPr>
              <a:t>provveduto ad allineare i requisiti e le procedure previsti per l’apposizione del marchio “Italia turrita” a quelli della Convenzione. </a:t>
            </a:r>
            <a:endParaRPr lang="it-IT" sz="2400" dirty="0" smtClean="0">
              <a:solidFill>
                <a:srgbClr val="0070C0"/>
              </a:solidFill>
              <a:latin typeface="Georgia" panose="02040502050405020303" pitchFamily="18" charset="0"/>
            </a:endParaRPr>
          </a:p>
          <a:p>
            <a:pPr marL="0" indent="0" algn="ctr">
              <a:spcBef>
                <a:spcPts val="0"/>
              </a:spcBef>
              <a:buNone/>
            </a:pPr>
            <a:endParaRPr lang="it-IT" sz="2400" dirty="0" smtClean="0">
              <a:solidFill>
                <a:srgbClr val="0070C0"/>
              </a:solidFill>
              <a:latin typeface="Georgia" panose="02040502050405020303" pitchFamily="18" charset="0"/>
            </a:endParaRPr>
          </a:p>
          <a:p>
            <a:pPr marL="0" indent="0" algn="just">
              <a:spcBef>
                <a:spcPts val="0"/>
              </a:spcBef>
              <a:buNone/>
            </a:pPr>
            <a:r>
              <a:rPr lang="it-IT" sz="2400" dirty="0" smtClean="0">
                <a:solidFill>
                  <a:srgbClr val="0070C0"/>
                </a:solidFill>
                <a:latin typeface="Georgia" panose="02040502050405020303" pitchFamily="18" charset="0"/>
              </a:rPr>
              <a:t>                   </a:t>
            </a:r>
            <a:endParaRPr lang="it-IT" sz="2400" dirty="0">
              <a:solidFill>
                <a:srgbClr val="0070C0"/>
              </a:solidFill>
              <a:latin typeface="Georgia" panose="02040502050405020303" pitchFamily="18" charset="0"/>
            </a:endParaRPr>
          </a:p>
        </p:txBody>
      </p:sp>
    </p:spTree>
    <p:extLst>
      <p:ext uri="{BB962C8B-B14F-4D97-AF65-F5344CB8AC3E}">
        <p14:creationId xmlns:p14="http://schemas.microsoft.com/office/powerpoint/2010/main" val="194532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57200" y="274638"/>
            <a:ext cx="8229600" cy="706090"/>
          </a:xfrm>
        </p:spPr>
        <p:txBody>
          <a:bodyPr>
            <a:normAutofit/>
          </a:bodyPr>
          <a:lstStyle/>
          <a:p>
            <a:r>
              <a:rPr lang="it-IT" sz="2000" dirty="0" smtClean="0">
                <a:solidFill>
                  <a:srgbClr val="0070C0"/>
                </a:solidFill>
                <a:latin typeface="Georgia" panose="02040502050405020303" pitchFamily="18" charset="0"/>
              </a:rPr>
              <a:t>L’adesione dell’Italia alla Convenzione sul Controllo e la Marchiatura</a:t>
            </a:r>
            <a:br>
              <a:rPr lang="it-IT" sz="2000" dirty="0" smtClean="0">
                <a:solidFill>
                  <a:srgbClr val="0070C0"/>
                </a:solidFill>
                <a:latin typeface="Georgia" panose="02040502050405020303" pitchFamily="18" charset="0"/>
              </a:rPr>
            </a:br>
            <a:r>
              <a:rPr lang="it-IT" sz="2000" dirty="0" smtClean="0">
                <a:solidFill>
                  <a:srgbClr val="0070C0"/>
                </a:solidFill>
                <a:latin typeface="Georgia" panose="02040502050405020303" pitchFamily="18" charset="0"/>
              </a:rPr>
              <a:t>degli oggetti in metalli preziosi</a:t>
            </a:r>
            <a:endParaRPr lang="it-IT" sz="2000" dirty="0">
              <a:solidFill>
                <a:srgbClr val="0070C0"/>
              </a:solidFill>
              <a:latin typeface="Georgia" panose="02040502050405020303" pitchFamily="18" charset="0"/>
            </a:endParaRPr>
          </a:p>
        </p:txBody>
      </p:sp>
      <p:sp>
        <p:nvSpPr>
          <p:cNvPr id="5" name="Segnaposto contenuto 4"/>
          <p:cNvSpPr>
            <a:spLocks noGrp="1"/>
          </p:cNvSpPr>
          <p:nvPr>
            <p:ph idx="1"/>
          </p:nvPr>
        </p:nvSpPr>
        <p:spPr>
          <a:xfrm>
            <a:off x="457200" y="1196752"/>
            <a:ext cx="8229600" cy="4929411"/>
          </a:xfrm>
        </p:spPr>
        <p:txBody>
          <a:bodyPr>
            <a:normAutofit/>
          </a:bodyPr>
          <a:lstStyle/>
          <a:p>
            <a:pPr marL="0" indent="0" algn="ctr">
              <a:spcBef>
                <a:spcPts val="0"/>
              </a:spcBef>
              <a:buNone/>
            </a:pPr>
            <a:r>
              <a:rPr lang="it-IT" sz="2400" dirty="0" smtClean="0">
                <a:solidFill>
                  <a:srgbClr val="0070C0"/>
                </a:solidFill>
                <a:latin typeface="Georgia" panose="02040502050405020303" pitchFamily="18" charset="0"/>
              </a:rPr>
              <a:t>LA CONVENZIONE SUL CONTROLLO</a:t>
            </a:r>
          </a:p>
          <a:p>
            <a:pPr marL="0" indent="0" algn="ctr">
              <a:spcBef>
                <a:spcPts val="0"/>
              </a:spcBef>
              <a:buNone/>
            </a:pPr>
            <a:r>
              <a:rPr lang="it-IT" sz="2400" dirty="0" smtClean="0">
                <a:solidFill>
                  <a:srgbClr val="0070C0"/>
                </a:solidFill>
                <a:latin typeface="Georgia" panose="02040502050405020303" pitchFamily="18" charset="0"/>
              </a:rPr>
              <a:t>E LA MARCHIATURA DEGLI OGGETTI</a:t>
            </a:r>
          </a:p>
          <a:p>
            <a:pPr marL="0" indent="0" algn="ctr">
              <a:spcBef>
                <a:spcPts val="0"/>
              </a:spcBef>
              <a:buNone/>
            </a:pPr>
            <a:r>
              <a:rPr lang="it-IT" sz="2400" dirty="0" smtClean="0">
                <a:solidFill>
                  <a:srgbClr val="0070C0"/>
                </a:solidFill>
                <a:latin typeface="Georgia" panose="02040502050405020303" pitchFamily="18" charset="0"/>
              </a:rPr>
              <a:t>IN METALLI PREZIOSI</a:t>
            </a:r>
          </a:p>
          <a:p>
            <a:pPr marL="0" indent="0" algn="ctr">
              <a:spcBef>
                <a:spcPts val="0"/>
              </a:spcBef>
              <a:buNone/>
            </a:pPr>
            <a:endParaRPr lang="it-IT" sz="2400" dirty="0">
              <a:solidFill>
                <a:srgbClr val="0070C0"/>
              </a:solidFill>
              <a:latin typeface="Georgia" panose="02040502050405020303" pitchFamily="18" charset="0"/>
            </a:endParaRPr>
          </a:p>
          <a:p>
            <a:pPr marL="0" indent="0" algn="just">
              <a:spcBef>
                <a:spcPts val="0"/>
              </a:spcBef>
              <a:buNone/>
            </a:pPr>
            <a:r>
              <a:rPr lang="it-IT" sz="2400" dirty="0">
                <a:solidFill>
                  <a:srgbClr val="0070C0"/>
                </a:solidFill>
                <a:latin typeface="Georgia" panose="02040502050405020303" pitchFamily="18" charset="0"/>
              </a:rPr>
              <a:t>Si tratta di un accordo tra Stati, fatto a Vienna il 15 novembre 1972, finalizzato a “facilitare il commercio internazionale di oggetti in metalli preziosi, garantendo, nel contempo, la tutela del consumatore richiesta dalla particolare natura di questi prodotti”.</a:t>
            </a:r>
            <a:endParaRPr lang="it-IT" sz="2400" dirty="0" smtClean="0">
              <a:solidFill>
                <a:srgbClr val="0070C0"/>
              </a:solidFill>
              <a:latin typeface="Georgia" panose="02040502050405020303" pitchFamily="18" charset="0"/>
            </a:endParaRPr>
          </a:p>
          <a:p>
            <a:pPr marL="0" indent="0" algn="just">
              <a:spcBef>
                <a:spcPts val="0"/>
              </a:spcBef>
              <a:buNone/>
            </a:pPr>
            <a:r>
              <a:rPr lang="it-IT" sz="2400" dirty="0" smtClean="0">
                <a:solidFill>
                  <a:srgbClr val="0070C0"/>
                </a:solidFill>
                <a:latin typeface="Georgia" panose="02040502050405020303" pitchFamily="18" charset="0"/>
              </a:rPr>
              <a:t>                   </a:t>
            </a:r>
            <a:endParaRPr lang="it-IT" sz="2400" dirty="0">
              <a:solidFill>
                <a:srgbClr val="0070C0"/>
              </a:solidFill>
              <a:latin typeface="Georgia" panose="02040502050405020303" pitchFamily="18" charset="0"/>
            </a:endParaRPr>
          </a:p>
        </p:txBody>
      </p:sp>
    </p:spTree>
    <p:extLst>
      <p:ext uri="{BB962C8B-B14F-4D97-AF65-F5344CB8AC3E}">
        <p14:creationId xmlns:p14="http://schemas.microsoft.com/office/powerpoint/2010/main" val="448109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57200" y="274638"/>
            <a:ext cx="8229600" cy="706090"/>
          </a:xfrm>
        </p:spPr>
        <p:txBody>
          <a:bodyPr>
            <a:normAutofit/>
          </a:bodyPr>
          <a:lstStyle/>
          <a:p>
            <a:r>
              <a:rPr lang="it-IT" sz="2000" dirty="0" smtClean="0">
                <a:solidFill>
                  <a:srgbClr val="0070C0"/>
                </a:solidFill>
                <a:latin typeface="Georgia" panose="02040502050405020303" pitchFamily="18" charset="0"/>
              </a:rPr>
              <a:t>L’adesione dell’Italia alla Convenzione sul Controllo e la Marchiatura</a:t>
            </a:r>
            <a:br>
              <a:rPr lang="it-IT" sz="2000" dirty="0" smtClean="0">
                <a:solidFill>
                  <a:srgbClr val="0070C0"/>
                </a:solidFill>
                <a:latin typeface="Georgia" panose="02040502050405020303" pitchFamily="18" charset="0"/>
              </a:rPr>
            </a:br>
            <a:r>
              <a:rPr lang="it-IT" sz="2000" dirty="0" smtClean="0">
                <a:solidFill>
                  <a:srgbClr val="0070C0"/>
                </a:solidFill>
                <a:latin typeface="Georgia" panose="02040502050405020303" pitchFamily="18" charset="0"/>
              </a:rPr>
              <a:t>degli oggetti in metalli preziosi</a:t>
            </a:r>
            <a:endParaRPr lang="it-IT" sz="2000" dirty="0">
              <a:solidFill>
                <a:srgbClr val="0070C0"/>
              </a:solidFill>
              <a:latin typeface="Georgia" panose="02040502050405020303" pitchFamily="18" charset="0"/>
            </a:endParaRPr>
          </a:p>
        </p:txBody>
      </p:sp>
      <p:sp>
        <p:nvSpPr>
          <p:cNvPr id="5" name="Segnaposto contenuto 4"/>
          <p:cNvSpPr>
            <a:spLocks noGrp="1"/>
          </p:cNvSpPr>
          <p:nvPr>
            <p:ph idx="1"/>
          </p:nvPr>
        </p:nvSpPr>
        <p:spPr>
          <a:xfrm>
            <a:off x="457200" y="1196752"/>
            <a:ext cx="8229600" cy="4929411"/>
          </a:xfrm>
        </p:spPr>
        <p:txBody>
          <a:bodyPr>
            <a:normAutofit lnSpcReduction="10000"/>
          </a:bodyPr>
          <a:lstStyle/>
          <a:p>
            <a:pPr marL="0" indent="0" algn="ctr">
              <a:spcBef>
                <a:spcPts val="0"/>
              </a:spcBef>
              <a:buNone/>
            </a:pPr>
            <a:r>
              <a:rPr lang="it-IT" sz="2400" dirty="0" smtClean="0">
                <a:solidFill>
                  <a:srgbClr val="0070C0"/>
                </a:solidFill>
                <a:latin typeface="Georgia" panose="02040502050405020303" pitchFamily="18" charset="0"/>
              </a:rPr>
              <a:t>LA CONVENZIONE SUL CONTROLLO</a:t>
            </a:r>
          </a:p>
          <a:p>
            <a:pPr marL="0" indent="0" algn="ctr">
              <a:spcBef>
                <a:spcPts val="0"/>
              </a:spcBef>
              <a:buNone/>
            </a:pPr>
            <a:r>
              <a:rPr lang="it-IT" sz="2400" dirty="0" smtClean="0">
                <a:solidFill>
                  <a:srgbClr val="0070C0"/>
                </a:solidFill>
                <a:latin typeface="Georgia" panose="02040502050405020303" pitchFamily="18" charset="0"/>
              </a:rPr>
              <a:t>E LA MARCHIATURA DEGLI OGGETTI</a:t>
            </a:r>
          </a:p>
          <a:p>
            <a:pPr marL="0" indent="0" algn="ctr">
              <a:spcBef>
                <a:spcPts val="0"/>
              </a:spcBef>
              <a:buNone/>
            </a:pPr>
            <a:r>
              <a:rPr lang="it-IT" sz="2400" dirty="0" smtClean="0">
                <a:solidFill>
                  <a:srgbClr val="0070C0"/>
                </a:solidFill>
                <a:latin typeface="Georgia" panose="02040502050405020303" pitchFamily="18" charset="0"/>
              </a:rPr>
              <a:t>IN METALLI PREZIOSI</a:t>
            </a:r>
          </a:p>
          <a:p>
            <a:pPr marL="0" indent="0" algn="ctr">
              <a:spcBef>
                <a:spcPts val="0"/>
              </a:spcBef>
              <a:buNone/>
            </a:pPr>
            <a:endParaRPr lang="it-IT" sz="2400" dirty="0">
              <a:solidFill>
                <a:srgbClr val="0070C0"/>
              </a:solidFill>
              <a:latin typeface="Georgia" panose="02040502050405020303" pitchFamily="18" charset="0"/>
            </a:endParaRPr>
          </a:p>
          <a:p>
            <a:pPr marL="0" indent="0" algn="just">
              <a:spcBef>
                <a:spcPts val="0"/>
              </a:spcBef>
              <a:buNone/>
            </a:pPr>
            <a:r>
              <a:rPr lang="it-IT" sz="2400" dirty="0">
                <a:solidFill>
                  <a:srgbClr val="0070C0"/>
                </a:solidFill>
                <a:latin typeface="Georgia" panose="02040502050405020303" pitchFamily="18" charset="0"/>
              </a:rPr>
              <a:t>Per realizzare tale scopo, la Convenzione prevede precisi requisiti tecnici che devono essere verificati da parte di enti all’uopo designati dagli Stati contraenti (“uffici del saggio”), i quali, in caso di esito positivo, appongono sugli oggetti esaminati il “marchio comune di controllo</a:t>
            </a:r>
            <a:r>
              <a:rPr lang="it-IT" sz="2400" dirty="0" smtClean="0">
                <a:solidFill>
                  <a:srgbClr val="0070C0"/>
                </a:solidFill>
                <a:latin typeface="Georgia" panose="02040502050405020303" pitchFamily="18" charset="0"/>
              </a:rPr>
              <a:t>”</a:t>
            </a:r>
          </a:p>
          <a:p>
            <a:pPr marL="0" indent="0" algn="just">
              <a:spcBef>
                <a:spcPts val="0"/>
              </a:spcBef>
              <a:buNone/>
            </a:pPr>
            <a:endParaRPr lang="it-IT" sz="2400" dirty="0">
              <a:solidFill>
                <a:srgbClr val="0070C0"/>
              </a:solidFill>
              <a:latin typeface="Georgia" panose="02040502050405020303" pitchFamily="18" charset="0"/>
            </a:endParaRPr>
          </a:p>
          <a:p>
            <a:pPr marL="0" indent="0" algn="just">
              <a:spcBef>
                <a:spcPts val="0"/>
              </a:spcBef>
              <a:buNone/>
            </a:pPr>
            <a:r>
              <a:rPr lang="it-IT" sz="2400" dirty="0">
                <a:solidFill>
                  <a:srgbClr val="0070C0"/>
                </a:solidFill>
                <a:latin typeface="Georgia" panose="02040502050405020303" pitchFamily="18" charset="0"/>
              </a:rPr>
              <a:t>Gli oggetti che recano impresso tale marchio possono essere liberamente commercializzati in tutti gli Stati contraenti, senza ulteriori controlli.</a:t>
            </a:r>
          </a:p>
          <a:p>
            <a:pPr marL="0" indent="0" algn="just">
              <a:spcBef>
                <a:spcPts val="0"/>
              </a:spcBef>
              <a:buNone/>
            </a:pPr>
            <a:r>
              <a:rPr lang="it-IT" sz="2400" dirty="0" smtClean="0">
                <a:solidFill>
                  <a:srgbClr val="0070C0"/>
                </a:solidFill>
                <a:latin typeface="Georgia" panose="02040502050405020303" pitchFamily="18" charset="0"/>
              </a:rPr>
              <a:t>                   </a:t>
            </a:r>
            <a:endParaRPr lang="it-IT" sz="2400" dirty="0">
              <a:solidFill>
                <a:srgbClr val="0070C0"/>
              </a:solidFill>
              <a:latin typeface="Georgia" panose="02040502050405020303" pitchFamily="18" charset="0"/>
            </a:endParaRPr>
          </a:p>
        </p:txBody>
      </p:sp>
    </p:spTree>
    <p:extLst>
      <p:ext uri="{BB962C8B-B14F-4D97-AF65-F5344CB8AC3E}">
        <p14:creationId xmlns:p14="http://schemas.microsoft.com/office/powerpoint/2010/main" val="38226831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57200" y="274638"/>
            <a:ext cx="8229600" cy="706090"/>
          </a:xfrm>
        </p:spPr>
        <p:txBody>
          <a:bodyPr>
            <a:normAutofit/>
          </a:bodyPr>
          <a:lstStyle/>
          <a:p>
            <a:r>
              <a:rPr lang="it-IT" sz="2000" dirty="0" smtClean="0">
                <a:solidFill>
                  <a:srgbClr val="0070C0"/>
                </a:solidFill>
                <a:latin typeface="Georgia" panose="02040502050405020303" pitchFamily="18" charset="0"/>
              </a:rPr>
              <a:t>L’adesione dell’Italia alla Convenzione sul Controllo e la Marchiatura</a:t>
            </a:r>
            <a:br>
              <a:rPr lang="it-IT" sz="2000" dirty="0" smtClean="0">
                <a:solidFill>
                  <a:srgbClr val="0070C0"/>
                </a:solidFill>
                <a:latin typeface="Georgia" panose="02040502050405020303" pitchFamily="18" charset="0"/>
              </a:rPr>
            </a:br>
            <a:r>
              <a:rPr lang="it-IT" sz="2000" dirty="0" smtClean="0">
                <a:solidFill>
                  <a:srgbClr val="0070C0"/>
                </a:solidFill>
                <a:latin typeface="Georgia" panose="02040502050405020303" pitchFamily="18" charset="0"/>
              </a:rPr>
              <a:t>degli oggetti in metalli preziosi</a:t>
            </a:r>
            <a:endParaRPr lang="it-IT" sz="2000" dirty="0">
              <a:solidFill>
                <a:srgbClr val="0070C0"/>
              </a:solidFill>
              <a:latin typeface="Georgia" panose="02040502050405020303" pitchFamily="18" charset="0"/>
            </a:endParaRPr>
          </a:p>
        </p:txBody>
      </p:sp>
      <p:sp>
        <p:nvSpPr>
          <p:cNvPr id="5" name="Segnaposto contenuto 4"/>
          <p:cNvSpPr>
            <a:spLocks noGrp="1"/>
          </p:cNvSpPr>
          <p:nvPr>
            <p:ph idx="1"/>
          </p:nvPr>
        </p:nvSpPr>
        <p:spPr>
          <a:xfrm>
            <a:off x="457200" y="1196752"/>
            <a:ext cx="8229600" cy="4929411"/>
          </a:xfrm>
        </p:spPr>
        <p:txBody>
          <a:bodyPr>
            <a:normAutofit fontScale="92500"/>
          </a:bodyPr>
          <a:lstStyle/>
          <a:p>
            <a:pPr marL="0" indent="0" algn="ctr">
              <a:spcBef>
                <a:spcPts val="0"/>
              </a:spcBef>
              <a:buNone/>
            </a:pPr>
            <a:r>
              <a:rPr lang="it-IT" sz="2400" dirty="0" smtClean="0">
                <a:solidFill>
                  <a:srgbClr val="0070C0"/>
                </a:solidFill>
                <a:latin typeface="Georgia" panose="02040502050405020303" pitchFamily="18" charset="0"/>
              </a:rPr>
              <a:t>L’ITER DI ADESIONE</a:t>
            </a:r>
          </a:p>
          <a:p>
            <a:pPr marL="0" indent="0" algn="ctr">
              <a:spcBef>
                <a:spcPts val="0"/>
              </a:spcBef>
              <a:buNone/>
            </a:pPr>
            <a:endParaRPr lang="it-IT" sz="2400" dirty="0">
              <a:solidFill>
                <a:srgbClr val="0070C0"/>
              </a:solidFill>
              <a:latin typeface="Georgia" panose="02040502050405020303" pitchFamily="18" charset="0"/>
            </a:endParaRPr>
          </a:p>
          <a:p>
            <a:pPr marL="0" indent="0" algn="just">
              <a:spcBef>
                <a:spcPts val="0"/>
              </a:spcBef>
              <a:buNone/>
            </a:pPr>
            <a:r>
              <a:rPr lang="it-IT" sz="2400" dirty="0" smtClean="0">
                <a:solidFill>
                  <a:srgbClr val="0070C0"/>
                </a:solidFill>
                <a:latin typeface="Georgia" panose="02040502050405020303" pitchFamily="18" charset="0"/>
              </a:rPr>
              <a:t>Dopo il fallimento delle trattative per giungere ad una direttiva </a:t>
            </a:r>
            <a:r>
              <a:rPr lang="it-IT" sz="2400" dirty="0">
                <a:solidFill>
                  <a:srgbClr val="0070C0"/>
                </a:solidFill>
                <a:latin typeface="Georgia" panose="02040502050405020303" pitchFamily="18" charset="0"/>
              </a:rPr>
              <a:t>comunitaria per l’armonizzazione delle diverse legislazioni nazionali in </a:t>
            </a:r>
            <a:r>
              <a:rPr lang="it-IT" sz="2400" dirty="0" smtClean="0">
                <a:solidFill>
                  <a:srgbClr val="0070C0"/>
                </a:solidFill>
                <a:latin typeface="Georgia" panose="02040502050405020303" pitchFamily="18" charset="0"/>
              </a:rPr>
              <a:t>materia e preso atto </a:t>
            </a:r>
            <a:r>
              <a:rPr lang="it-IT" sz="2400" dirty="0">
                <a:solidFill>
                  <a:srgbClr val="0070C0"/>
                </a:solidFill>
                <a:latin typeface="Georgia" panose="02040502050405020303" pitchFamily="18" charset="0"/>
              </a:rPr>
              <a:t>degli ostacoli frapposti da alcuni Stati membri alla piena applicazione del principio del “mutuo </a:t>
            </a:r>
            <a:r>
              <a:rPr lang="it-IT" sz="2400" dirty="0" smtClean="0">
                <a:solidFill>
                  <a:srgbClr val="0070C0"/>
                </a:solidFill>
                <a:latin typeface="Georgia" panose="02040502050405020303" pitchFamily="18" charset="0"/>
              </a:rPr>
              <a:t>riconoscimento”, come declinato, per lo </a:t>
            </a:r>
            <a:r>
              <a:rPr lang="it-IT" sz="2400" dirty="0">
                <a:solidFill>
                  <a:srgbClr val="0070C0"/>
                </a:solidFill>
                <a:latin typeface="Georgia" panose="02040502050405020303" pitchFamily="18" charset="0"/>
              </a:rPr>
              <a:t>specifico </a:t>
            </a:r>
            <a:r>
              <a:rPr lang="it-IT" sz="2400" dirty="0" smtClean="0">
                <a:solidFill>
                  <a:srgbClr val="0070C0"/>
                </a:solidFill>
                <a:latin typeface="Georgia" panose="02040502050405020303" pitchFamily="18" charset="0"/>
              </a:rPr>
              <a:t>settore</a:t>
            </a:r>
            <a:r>
              <a:rPr lang="it-IT" sz="2400" dirty="0">
                <a:solidFill>
                  <a:srgbClr val="0070C0"/>
                </a:solidFill>
                <a:latin typeface="Georgia" panose="02040502050405020303" pitchFamily="18" charset="0"/>
              </a:rPr>
              <a:t>, dalla Corte di Giustizia dell’Unione Europea con la sentenza del 15 ottobre 1994, nel procedimento C-293/93 (sentenza </a:t>
            </a:r>
            <a:r>
              <a:rPr lang="it-IT" sz="2400" dirty="0" err="1">
                <a:solidFill>
                  <a:srgbClr val="0070C0"/>
                </a:solidFill>
                <a:latin typeface="Georgia" panose="02040502050405020303" pitchFamily="18" charset="0"/>
              </a:rPr>
              <a:t>Houtwipper</a:t>
            </a:r>
            <a:r>
              <a:rPr lang="it-IT" sz="2400" dirty="0" smtClean="0">
                <a:solidFill>
                  <a:srgbClr val="0070C0"/>
                </a:solidFill>
                <a:latin typeface="Georgia" panose="02040502050405020303" pitchFamily="18" charset="0"/>
              </a:rPr>
              <a:t>), l’unica strada per agevolare le nostre esportazioni verso i c.d. “Paesi </a:t>
            </a:r>
            <a:r>
              <a:rPr lang="it-IT" sz="2400" dirty="0" err="1" smtClean="0">
                <a:solidFill>
                  <a:srgbClr val="0070C0"/>
                </a:solidFill>
                <a:latin typeface="Georgia" panose="02040502050405020303" pitchFamily="18" charset="0"/>
              </a:rPr>
              <a:t>Hallmarking</a:t>
            </a:r>
            <a:r>
              <a:rPr lang="it-IT" sz="2400" dirty="0" smtClean="0">
                <a:solidFill>
                  <a:srgbClr val="0070C0"/>
                </a:solidFill>
                <a:latin typeface="Georgia" panose="02040502050405020303" pitchFamily="18" charset="0"/>
              </a:rPr>
              <a:t>” era l’adesione alla Convenzione.</a:t>
            </a:r>
          </a:p>
          <a:p>
            <a:pPr marL="0" indent="0" algn="ctr">
              <a:spcBef>
                <a:spcPts val="0"/>
              </a:spcBef>
              <a:buNone/>
            </a:pPr>
            <a:endParaRPr lang="it-IT" sz="2400" dirty="0">
              <a:solidFill>
                <a:srgbClr val="0070C0"/>
              </a:solidFill>
              <a:latin typeface="Georgia" panose="02040502050405020303" pitchFamily="18" charset="0"/>
            </a:endParaRPr>
          </a:p>
          <a:p>
            <a:pPr marL="0" indent="0" algn="ctr">
              <a:spcBef>
                <a:spcPts val="0"/>
              </a:spcBef>
              <a:buNone/>
            </a:pPr>
            <a:endParaRPr lang="it-IT" sz="2400" dirty="0" smtClean="0">
              <a:solidFill>
                <a:srgbClr val="0070C0"/>
              </a:solidFill>
              <a:latin typeface="Georgia" panose="02040502050405020303" pitchFamily="18" charset="0"/>
            </a:endParaRPr>
          </a:p>
          <a:p>
            <a:pPr marL="0" indent="0" algn="just">
              <a:spcBef>
                <a:spcPts val="0"/>
              </a:spcBef>
              <a:buNone/>
            </a:pPr>
            <a:r>
              <a:rPr lang="it-IT" sz="2400" dirty="0" smtClean="0">
                <a:solidFill>
                  <a:srgbClr val="0070C0"/>
                </a:solidFill>
                <a:latin typeface="Georgia" panose="02040502050405020303" pitchFamily="18" charset="0"/>
              </a:rPr>
              <a:t>                   </a:t>
            </a:r>
            <a:endParaRPr lang="it-IT" sz="2400" dirty="0">
              <a:solidFill>
                <a:srgbClr val="0070C0"/>
              </a:solidFill>
              <a:latin typeface="Georgia" panose="02040502050405020303" pitchFamily="18" charset="0"/>
            </a:endParaRPr>
          </a:p>
        </p:txBody>
      </p:sp>
    </p:spTree>
    <p:extLst>
      <p:ext uri="{BB962C8B-B14F-4D97-AF65-F5344CB8AC3E}">
        <p14:creationId xmlns:p14="http://schemas.microsoft.com/office/powerpoint/2010/main" val="4027845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57200" y="274638"/>
            <a:ext cx="8229600" cy="706090"/>
          </a:xfrm>
        </p:spPr>
        <p:txBody>
          <a:bodyPr>
            <a:normAutofit/>
          </a:bodyPr>
          <a:lstStyle/>
          <a:p>
            <a:r>
              <a:rPr lang="it-IT" sz="2000" dirty="0" smtClean="0">
                <a:solidFill>
                  <a:srgbClr val="0070C0"/>
                </a:solidFill>
                <a:latin typeface="Georgia" panose="02040502050405020303" pitchFamily="18" charset="0"/>
              </a:rPr>
              <a:t>L’adesione dell’Italia alla Convenzione sul Controllo e la Marchiatura</a:t>
            </a:r>
            <a:br>
              <a:rPr lang="it-IT" sz="2000" dirty="0" smtClean="0">
                <a:solidFill>
                  <a:srgbClr val="0070C0"/>
                </a:solidFill>
                <a:latin typeface="Georgia" panose="02040502050405020303" pitchFamily="18" charset="0"/>
              </a:rPr>
            </a:br>
            <a:r>
              <a:rPr lang="it-IT" sz="2000" dirty="0" smtClean="0">
                <a:solidFill>
                  <a:srgbClr val="0070C0"/>
                </a:solidFill>
                <a:latin typeface="Georgia" panose="02040502050405020303" pitchFamily="18" charset="0"/>
              </a:rPr>
              <a:t>degli oggetti in metalli preziosi</a:t>
            </a:r>
            <a:endParaRPr lang="it-IT" sz="2000" dirty="0">
              <a:solidFill>
                <a:srgbClr val="0070C0"/>
              </a:solidFill>
              <a:latin typeface="Georgia" panose="02040502050405020303" pitchFamily="18" charset="0"/>
            </a:endParaRPr>
          </a:p>
        </p:txBody>
      </p:sp>
      <p:sp>
        <p:nvSpPr>
          <p:cNvPr id="5" name="Segnaposto contenuto 4"/>
          <p:cNvSpPr>
            <a:spLocks noGrp="1"/>
          </p:cNvSpPr>
          <p:nvPr>
            <p:ph idx="1"/>
          </p:nvPr>
        </p:nvSpPr>
        <p:spPr>
          <a:xfrm>
            <a:off x="457200" y="1196752"/>
            <a:ext cx="8229600" cy="4929411"/>
          </a:xfrm>
        </p:spPr>
        <p:txBody>
          <a:bodyPr>
            <a:normAutofit/>
          </a:bodyPr>
          <a:lstStyle/>
          <a:p>
            <a:pPr marL="0" indent="0" algn="ctr">
              <a:spcBef>
                <a:spcPts val="0"/>
              </a:spcBef>
              <a:buNone/>
            </a:pPr>
            <a:r>
              <a:rPr lang="it-IT" sz="2400" dirty="0" smtClean="0">
                <a:solidFill>
                  <a:srgbClr val="0070C0"/>
                </a:solidFill>
                <a:latin typeface="Georgia" panose="02040502050405020303" pitchFamily="18" charset="0"/>
              </a:rPr>
              <a:t>L’ITER DI ADESIONE</a:t>
            </a:r>
          </a:p>
          <a:p>
            <a:pPr marL="0" indent="0" algn="ctr">
              <a:spcBef>
                <a:spcPts val="0"/>
              </a:spcBef>
              <a:buNone/>
            </a:pPr>
            <a:endParaRPr lang="it-IT" sz="2400" dirty="0">
              <a:solidFill>
                <a:srgbClr val="0070C0"/>
              </a:solidFill>
              <a:latin typeface="Georgia" panose="02040502050405020303" pitchFamily="18" charset="0"/>
            </a:endParaRPr>
          </a:p>
          <a:p>
            <a:pPr marL="0" indent="0" algn="just">
              <a:spcBef>
                <a:spcPts val="0"/>
              </a:spcBef>
              <a:buNone/>
            </a:pPr>
            <a:r>
              <a:rPr lang="it-IT" sz="2400" dirty="0" smtClean="0">
                <a:solidFill>
                  <a:srgbClr val="0070C0"/>
                </a:solidFill>
                <a:latin typeface="Georgia" panose="02040502050405020303" pitchFamily="18" charset="0"/>
              </a:rPr>
              <a:t>Marzo 2011 – Presentazione della richiesta di adesione</a:t>
            </a:r>
          </a:p>
          <a:p>
            <a:pPr marL="0" indent="0" algn="just">
              <a:spcBef>
                <a:spcPts val="0"/>
              </a:spcBef>
              <a:buNone/>
            </a:pPr>
            <a:r>
              <a:rPr lang="it-IT" sz="2400" dirty="0" smtClean="0">
                <a:solidFill>
                  <a:srgbClr val="0070C0"/>
                </a:solidFill>
                <a:latin typeface="Georgia" panose="02040502050405020303" pitchFamily="18" charset="0"/>
              </a:rPr>
              <a:t>Settembre 2011 – Visita dell’</a:t>
            </a:r>
            <a:r>
              <a:rPr lang="it-IT" sz="2400" dirty="0" err="1" smtClean="0">
                <a:solidFill>
                  <a:srgbClr val="0070C0"/>
                </a:solidFill>
                <a:latin typeface="Georgia" panose="02040502050405020303" pitchFamily="18" charset="0"/>
              </a:rPr>
              <a:t>Inspection</a:t>
            </a:r>
            <a:r>
              <a:rPr lang="it-IT" sz="2400" dirty="0" smtClean="0">
                <a:solidFill>
                  <a:srgbClr val="0070C0"/>
                </a:solidFill>
                <a:latin typeface="Georgia" panose="02040502050405020303" pitchFamily="18" charset="0"/>
              </a:rPr>
              <a:t> Team</a:t>
            </a:r>
          </a:p>
          <a:p>
            <a:pPr marL="0" indent="0" algn="just">
              <a:spcBef>
                <a:spcPts val="0"/>
              </a:spcBef>
              <a:buNone/>
            </a:pPr>
            <a:r>
              <a:rPr lang="it-IT" sz="2400" dirty="0" smtClean="0">
                <a:solidFill>
                  <a:srgbClr val="0070C0"/>
                </a:solidFill>
                <a:latin typeface="Georgia" panose="02040502050405020303" pitchFamily="18" charset="0"/>
              </a:rPr>
              <a:t>19 settembre 2011 – Riunione dello Standing </a:t>
            </a:r>
            <a:r>
              <a:rPr lang="it-IT" sz="2400" dirty="0" err="1" smtClean="0">
                <a:solidFill>
                  <a:srgbClr val="0070C0"/>
                </a:solidFill>
                <a:latin typeface="Georgia" panose="02040502050405020303" pitchFamily="18" charset="0"/>
              </a:rPr>
              <a:t>Committee</a:t>
            </a:r>
            <a:endParaRPr lang="it-IT" sz="2400" dirty="0" smtClean="0">
              <a:solidFill>
                <a:srgbClr val="0070C0"/>
              </a:solidFill>
              <a:latin typeface="Georgia" panose="02040502050405020303" pitchFamily="18" charset="0"/>
            </a:endParaRPr>
          </a:p>
          <a:p>
            <a:pPr marL="0" indent="0" algn="just">
              <a:spcBef>
                <a:spcPts val="0"/>
              </a:spcBef>
              <a:buNone/>
            </a:pPr>
            <a:r>
              <a:rPr lang="it-IT" sz="2400" dirty="0" smtClean="0">
                <a:solidFill>
                  <a:srgbClr val="0070C0"/>
                </a:solidFill>
                <a:latin typeface="Georgia" panose="02040502050405020303" pitchFamily="18" charset="0"/>
              </a:rPr>
              <a:t>Opposizione di Repubblica Ceca e Slovacchia</a:t>
            </a:r>
          </a:p>
          <a:p>
            <a:pPr marL="0" indent="0" algn="just">
              <a:spcBef>
                <a:spcPts val="0"/>
              </a:spcBef>
              <a:buNone/>
            </a:pPr>
            <a:r>
              <a:rPr lang="it-IT" sz="2400" dirty="0" smtClean="0">
                <a:solidFill>
                  <a:srgbClr val="0070C0"/>
                </a:solidFill>
                <a:latin typeface="Georgia" panose="02040502050405020303" pitchFamily="18" charset="0"/>
              </a:rPr>
              <a:t>Settembre 2018 – Ritiro del veto della Repubblica Ceca</a:t>
            </a:r>
          </a:p>
          <a:p>
            <a:pPr marL="0" indent="0" algn="just">
              <a:spcBef>
                <a:spcPts val="0"/>
              </a:spcBef>
              <a:buNone/>
            </a:pPr>
            <a:r>
              <a:rPr lang="it-IT" sz="2400" dirty="0" smtClean="0">
                <a:solidFill>
                  <a:srgbClr val="0070C0"/>
                </a:solidFill>
                <a:latin typeface="Georgia" panose="02040502050405020303" pitchFamily="18" charset="0"/>
              </a:rPr>
              <a:t>Ottobre 2018 – Invito all’Italia ad aderire</a:t>
            </a:r>
          </a:p>
          <a:p>
            <a:pPr marL="0" indent="0" algn="just">
              <a:spcBef>
                <a:spcPts val="0"/>
              </a:spcBef>
              <a:buNone/>
            </a:pPr>
            <a:r>
              <a:rPr lang="it-IT" sz="2400" dirty="0" smtClean="0">
                <a:solidFill>
                  <a:srgbClr val="0070C0"/>
                </a:solidFill>
                <a:latin typeface="Georgia" panose="02040502050405020303" pitchFamily="18" charset="0"/>
              </a:rPr>
              <a:t>Maggio 2023 – Approvazione della legge di ratifica </a:t>
            </a:r>
          </a:p>
          <a:p>
            <a:pPr marL="0" indent="0" algn="ctr">
              <a:spcBef>
                <a:spcPts val="0"/>
              </a:spcBef>
              <a:buNone/>
            </a:pPr>
            <a:endParaRPr lang="it-IT" sz="2400" dirty="0">
              <a:solidFill>
                <a:srgbClr val="0070C0"/>
              </a:solidFill>
              <a:latin typeface="Georgia" panose="02040502050405020303" pitchFamily="18" charset="0"/>
            </a:endParaRPr>
          </a:p>
          <a:p>
            <a:pPr marL="0" indent="0" algn="ctr">
              <a:spcBef>
                <a:spcPts val="0"/>
              </a:spcBef>
              <a:buNone/>
            </a:pPr>
            <a:endParaRPr lang="it-IT" sz="2400" dirty="0" smtClean="0">
              <a:solidFill>
                <a:srgbClr val="0070C0"/>
              </a:solidFill>
              <a:latin typeface="Georgia" panose="02040502050405020303" pitchFamily="18" charset="0"/>
            </a:endParaRPr>
          </a:p>
          <a:p>
            <a:pPr marL="0" indent="0" algn="just">
              <a:spcBef>
                <a:spcPts val="0"/>
              </a:spcBef>
              <a:buNone/>
            </a:pPr>
            <a:r>
              <a:rPr lang="it-IT" sz="2400" dirty="0" smtClean="0">
                <a:solidFill>
                  <a:srgbClr val="0070C0"/>
                </a:solidFill>
                <a:latin typeface="Georgia" panose="02040502050405020303" pitchFamily="18" charset="0"/>
              </a:rPr>
              <a:t>                   </a:t>
            </a:r>
            <a:endParaRPr lang="it-IT" sz="2400" dirty="0">
              <a:solidFill>
                <a:srgbClr val="0070C0"/>
              </a:solidFill>
              <a:latin typeface="Georgia" panose="02040502050405020303" pitchFamily="18" charset="0"/>
            </a:endParaRPr>
          </a:p>
        </p:txBody>
      </p:sp>
    </p:spTree>
    <p:extLst>
      <p:ext uri="{BB962C8B-B14F-4D97-AF65-F5344CB8AC3E}">
        <p14:creationId xmlns:p14="http://schemas.microsoft.com/office/powerpoint/2010/main" val="258645378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433</TotalTime>
  <Words>786</Words>
  <Application>Microsoft Office PowerPoint</Application>
  <PresentationFormat>Presentazione su schermo (4:3)</PresentationFormat>
  <Paragraphs>106</Paragraphs>
  <Slides>11</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11</vt:i4>
      </vt:variant>
    </vt:vector>
  </HeadingPairs>
  <TitlesOfParts>
    <vt:vector size="15" baseType="lpstr">
      <vt:lpstr>Arial</vt:lpstr>
      <vt:lpstr>Calibri</vt:lpstr>
      <vt:lpstr>Georgia</vt:lpstr>
      <vt:lpstr>Tema di Office</vt:lpstr>
      <vt:lpstr>Claudio Tomassini</vt:lpstr>
      <vt:lpstr>L’adesione dell’Italia alla Convenzione sul Controllo e la Marchiatura degli oggetti in metalli preziosi</vt:lpstr>
      <vt:lpstr>L’adesione dell’Italia alla Convenzione sul Controllo e la Marchiatura degli oggetti in metalli preziosi</vt:lpstr>
      <vt:lpstr>L’adesione dell’Italia alla Convenzione sul Controllo e la Marchiatura degli oggetti in metalli preziosi</vt:lpstr>
      <vt:lpstr>L’adesione dell’Italia alla Convenzione sul Controllo e la Marchiatura degli oggetti in metalli preziosi</vt:lpstr>
      <vt:lpstr>L’adesione dell’Italia alla Convenzione sul Controllo e la Marchiatura degli oggetti in metalli preziosi</vt:lpstr>
      <vt:lpstr>L’adesione dell’Italia alla Convenzione sul Controllo e la Marchiatura degli oggetti in metalli preziosi</vt:lpstr>
      <vt:lpstr>L’adesione dell’Italia alla Convenzione sul Controllo e la Marchiatura degli oggetti in metalli preziosi</vt:lpstr>
      <vt:lpstr>L’adesione dell’Italia alla Convenzione sul Controllo e la Marchiatura degli oggetti in metalli preziosi</vt:lpstr>
      <vt:lpstr>L’adesione dell’Italia alla Convenzione sul Controllo e la Marchiatura degli oggetti in metalli preziosi</vt:lpstr>
      <vt:lpstr>L’adesione dell’Italia alla Convenzione sul Controllo e la Marchiatura degli oggetti in metalli preziosi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Claudio Tomassini</dc:title>
  <dc:creator>Asus</dc:creator>
  <cp:lastModifiedBy>Panzeri Roberta</cp:lastModifiedBy>
  <cp:revision>14</cp:revision>
  <dcterms:created xsi:type="dcterms:W3CDTF">2023-06-26T10:54:08Z</dcterms:created>
  <dcterms:modified xsi:type="dcterms:W3CDTF">2023-07-06T14:29:45Z</dcterms:modified>
</cp:coreProperties>
</file>