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19"/>
  </p:notesMasterIdLst>
  <p:handoutMasterIdLst>
    <p:handoutMasterId r:id="rId20"/>
  </p:handoutMasterIdLst>
  <p:sldIdLst>
    <p:sldId id="258" r:id="rId7"/>
    <p:sldId id="260" r:id="rId8"/>
    <p:sldId id="262" r:id="rId9"/>
    <p:sldId id="263" r:id="rId10"/>
    <p:sldId id="266" r:id="rId11"/>
    <p:sldId id="279" r:id="rId12"/>
    <p:sldId id="272" r:id="rId13"/>
    <p:sldId id="273" r:id="rId14"/>
    <p:sldId id="275" r:id="rId15"/>
    <p:sldId id="271" r:id="rId16"/>
    <p:sldId id="277" r:id="rId17"/>
    <p:sldId id="278" r:id="rId18"/>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1D49"/>
    <a:srgbClr val="009FDF"/>
    <a:srgbClr val="65FD2F"/>
    <a:srgbClr val="66DC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CF2AB9-922A-12A5-381A-E6F825BD5CBD}" v="2" dt="2023-05-14T21:00:44.099"/>
    <p1510:client id="{431F5CB0-3D91-489A-825D-D798467FE0B6}" v="87" dt="2023-05-14T21:17:17.022"/>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05" autoAdjust="0"/>
    <p:restoredTop sz="94585" autoAdjust="0"/>
  </p:normalViewPr>
  <p:slideViewPr>
    <p:cSldViewPr>
      <p:cViewPr varScale="1">
        <p:scale>
          <a:sx n="105" d="100"/>
          <a:sy n="105" d="100"/>
        </p:scale>
        <p:origin x="187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1776" y="-77"/>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E4A339-FBF6-4B58-A443-C17A4A7615B0}" type="doc">
      <dgm:prSet loTypeId="urn:microsoft.com/office/officeart/2016/7/layout/LinearArrowProcessNumbered" loCatId="process" qsTypeId="urn:microsoft.com/office/officeart/2005/8/quickstyle/simple1" qsCatId="simple" csTypeId="urn:microsoft.com/office/officeart/2005/8/colors/accent4_2" csCatId="accent4" phldr="1"/>
      <dgm:spPr/>
      <dgm:t>
        <a:bodyPr/>
        <a:lstStyle/>
        <a:p>
          <a:endParaRPr lang="en-US"/>
        </a:p>
      </dgm:t>
    </dgm:pt>
    <dgm:pt modelId="{39023C22-BD12-4BAD-BFDE-0385752C2F42}">
      <dgm:prSet/>
      <dgm:spPr/>
      <dgm:t>
        <a:bodyPr/>
        <a:lstStyle/>
        <a:p>
          <a:r>
            <a:rPr lang="it-IT" b="1" dirty="0"/>
            <a:t>L’impresa interessata ad ottenere il Marchio Italia Turrita si rivolge alla </a:t>
          </a:r>
          <a:r>
            <a:rPr lang="it-IT" b="1" dirty="0" err="1"/>
            <a:t>CdC</a:t>
          </a:r>
          <a:r>
            <a:rPr lang="it-IT" b="1" dirty="0"/>
            <a:t> competente </a:t>
          </a:r>
          <a:r>
            <a:rPr lang="it-IT" dirty="0"/>
            <a:t>per ottenere il saggio facoltativo la quale si avvale per le analisi di un laboratorio accreditato UNI CEI EN ISO/IEC 17025:2005 </a:t>
          </a:r>
        </a:p>
        <a:p>
          <a:endParaRPr lang="it-IT" dirty="0"/>
        </a:p>
        <a:p>
          <a:endParaRPr lang="it-IT" dirty="0"/>
        </a:p>
      </dgm:t>
    </dgm:pt>
    <dgm:pt modelId="{50EBED21-1189-4B34-B84D-3C6681654489}" type="parTrans" cxnId="{4562A097-8154-4852-9FA4-56FC0576BA43}">
      <dgm:prSet/>
      <dgm:spPr/>
      <dgm:t>
        <a:bodyPr/>
        <a:lstStyle/>
        <a:p>
          <a:endParaRPr lang="en-US"/>
        </a:p>
      </dgm:t>
    </dgm:pt>
    <dgm:pt modelId="{0AC54715-8BAE-4C1B-AB00-72BA0C13DE84}" type="sibTrans" cxnId="{4562A097-8154-4852-9FA4-56FC0576BA43}">
      <dgm:prSet phldrT="1" phldr="0"/>
      <dgm:spPr/>
      <dgm:t>
        <a:bodyPr/>
        <a:lstStyle/>
        <a:p>
          <a:r>
            <a:rPr lang="en-US"/>
            <a:t>1</a:t>
          </a:r>
          <a:endParaRPr lang="en-US" dirty="0"/>
        </a:p>
      </dgm:t>
    </dgm:pt>
    <dgm:pt modelId="{16488728-ACDA-4D9F-82C9-71257220CA07}">
      <dgm:prSet/>
      <dgm:spPr/>
      <dgm:t>
        <a:bodyPr/>
        <a:lstStyle/>
        <a:p>
          <a:r>
            <a:rPr lang="it-IT" dirty="0"/>
            <a:t>Il marchio per il saggio facoltativo è costituito dall’</a:t>
          </a:r>
          <a:r>
            <a:rPr lang="it-IT" b="1" dirty="0"/>
            <a:t>immagine di profilo della testa dell’Italia turrita</a:t>
          </a:r>
          <a:r>
            <a:rPr lang="it-IT" dirty="0"/>
            <a:t> all’interno di un cerchio sotto cui è un cartiglio riportante la sigla della provincia</a:t>
          </a:r>
          <a:endParaRPr lang="en-US" dirty="0"/>
        </a:p>
      </dgm:t>
    </dgm:pt>
    <dgm:pt modelId="{34A85941-78CD-4A4F-B1C6-846455FB617F}" type="parTrans" cxnId="{65FA977A-2AC1-400B-80B6-3B563DCE71F6}">
      <dgm:prSet/>
      <dgm:spPr/>
      <dgm:t>
        <a:bodyPr/>
        <a:lstStyle/>
        <a:p>
          <a:endParaRPr lang="en-US"/>
        </a:p>
      </dgm:t>
    </dgm:pt>
    <dgm:pt modelId="{552ACD51-F39A-4C93-AB0B-C1ACF482A98D}" type="sibTrans" cxnId="{65FA977A-2AC1-400B-80B6-3B563DCE71F6}">
      <dgm:prSet phldrT="2" phldr="0"/>
      <dgm:spPr/>
      <dgm:t>
        <a:bodyPr/>
        <a:lstStyle/>
        <a:p>
          <a:r>
            <a:rPr lang="en-US"/>
            <a:t>2</a:t>
          </a:r>
          <a:endParaRPr lang="en-US" dirty="0"/>
        </a:p>
      </dgm:t>
    </dgm:pt>
    <dgm:pt modelId="{681BC2D4-1541-49AA-81D1-30A7CB6001CF}">
      <dgm:prSet/>
      <dgm:spPr/>
      <dgm:t>
        <a:bodyPr/>
        <a:lstStyle/>
        <a:p>
          <a:r>
            <a:rPr lang="it-IT" dirty="0"/>
            <a:t>L’impresa può richiedere in </a:t>
          </a:r>
          <a:r>
            <a:rPr lang="it-IT" b="1" dirty="0"/>
            <a:t>alternativa all’apposizione del marchio il rilascio di un certificato di analisi di indicante data, peso, titolo </a:t>
          </a:r>
          <a:r>
            <a:rPr lang="it-IT" dirty="0"/>
            <a:t>da allegare all’oggetto in metallo prezioso rispondente ai requisiti dell’Italia Turrita</a:t>
          </a:r>
          <a:endParaRPr lang="en-US" dirty="0"/>
        </a:p>
      </dgm:t>
    </dgm:pt>
    <dgm:pt modelId="{BF7DCBC9-CE3E-4EEA-AC55-C6F1B78C1CA0}" type="parTrans" cxnId="{5CAE247A-40DA-4764-BBCC-C941FA58830C}">
      <dgm:prSet/>
      <dgm:spPr/>
      <dgm:t>
        <a:bodyPr/>
        <a:lstStyle/>
        <a:p>
          <a:endParaRPr lang="en-US"/>
        </a:p>
      </dgm:t>
    </dgm:pt>
    <dgm:pt modelId="{AA66984C-2093-4205-B798-CED571FF5E33}" type="sibTrans" cxnId="{5CAE247A-40DA-4764-BBCC-C941FA58830C}">
      <dgm:prSet phldrT="3" phldr="0"/>
      <dgm:spPr/>
      <dgm:t>
        <a:bodyPr/>
        <a:lstStyle/>
        <a:p>
          <a:r>
            <a:rPr lang="en-US"/>
            <a:t>3</a:t>
          </a:r>
          <a:endParaRPr lang="en-US" dirty="0"/>
        </a:p>
      </dgm:t>
    </dgm:pt>
    <dgm:pt modelId="{BF616F47-78F1-4FB3-8CF3-9CF9B16C9548}">
      <dgm:prSet/>
      <dgm:spPr/>
      <dgm:t>
        <a:bodyPr/>
        <a:lstStyle/>
        <a:p>
          <a:r>
            <a:rPr lang="it-IT" dirty="0"/>
            <a:t>Per il </a:t>
          </a:r>
          <a:r>
            <a:rPr lang="it-IT" b="1" dirty="0"/>
            <a:t>principio del mutuo riconoscimento</a:t>
          </a:r>
          <a:r>
            <a:rPr lang="it-IT" dirty="0"/>
            <a:t>, l’apposizione del marchio consente la libera circolazione degli oggetti in metallo prezioso nei paesi aderenti all’UE.  </a:t>
          </a:r>
          <a:endParaRPr lang="en-US" dirty="0"/>
        </a:p>
      </dgm:t>
    </dgm:pt>
    <dgm:pt modelId="{C94547C5-2E52-4236-BEE8-CE80E8E16D01}" type="parTrans" cxnId="{E5092CAC-918D-459B-A8E9-D73B10D9C085}">
      <dgm:prSet/>
      <dgm:spPr/>
      <dgm:t>
        <a:bodyPr/>
        <a:lstStyle/>
        <a:p>
          <a:endParaRPr lang="en-US"/>
        </a:p>
      </dgm:t>
    </dgm:pt>
    <dgm:pt modelId="{9B231AB4-14A5-45DC-9DF2-5BFC9EF090A8}" type="sibTrans" cxnId="{E5092CAC-918D-459B-A8E9-D73B10D9C085}">
      <dgm:prSet phldrT="4" phldr="0"/>
      <dgm:spPr/>
      <dgm:t>
        <a:bodyPr/>
        <a:lstStyle/>
        <a:p>
          <a:r>
            <a:rPr lang="en-US"/>
            <a:t>4</a:t>
          </a:r>
        </a:p>
      </dgm:t>
    </dgm:pt>
    <dgm:pt modelId="{D2A5A417-A518-40BF-A107-7E7ED3BC41CB}">
      <dgm:prSet/>
      <dgm:spPr/>
      <dgm:t>
        <a:bodyPr/>
        <a:lstStyle/>
        <a:p>
          <a:r>
            <a:rPr lang="it-IT" dirty="0"/>
            <a:t>Le imprese interessate ad ottenere anche il </a:t>
          </a:r>
          <a:r>
            <a:rPr lang="it-IT" b="1" dirty="0"/>
            <a:t>Marchio Comune di Controllo</a:t>
          </a:r>
          <a:r>
            <a:rPr lang="it-IT" dirty="0"/>
            <a:t> dovranno rivolgersi agli </a:t>
          </a:r>
          <a:r>
            <a:rPr lang="it-IT" b="1" dirty="0"/>
            <a:t>Uffici del Saggio riconosciuti </a:t>
          </a:r>
          <a:r>
            <a:rPr lang="it-IT" dirty="0"/>
            <a:t>dalla Convenzione di Vienna che appongono il marchio della Convenzione unitamente a quello di Italia Turrita</a:t>
          </a:r>
          <a:endParaRPr lang="en-US" dirty="0"/>
        </a:p>
      </dgm:t>
    </dgm:pt>
    <dgm:pt modelId="{CC3CE007-DC28-4717-9296-624688064424}" type="parTrans" cxnId="{BFE54D94-5631-49EA-8D8C-AB7098E1A901}">
      <dgm:prSet/>
      <dgm:spPr/>
      <dgm:t>
        <a:bodyPr/>
        <a:lstStyle/>
        <a:p>
          <a:endParaRPr lang="it-IT"/>
        </a:p>
      </dgm:t>
    </dgm:pt>
    <dgm:pt modelId="{FC3F929E-AD7C-43BA-BB8F-CC3B20E5B980}" type="sibTrans" cxnId="{BFE54D94-5631-49EA-8D8C-AB7098E1A901}">
      <dgm:prSet phldrT="5" phldr="0"/>
      <dgm:spPr/>
      <dgm:t>
        <a:bodyPr/>
        <a:lstStyle/>
        <a:p>
          <a:r>
            <a:rPr lang="it-IT"/>
            <a:t>5</a:t>
          </a:r>
        </a:p>
      </dgm:t>
    </dgm:pt>
    <dgm:pt modelId="{F45989B6-F87F-406A-8207-B73EC96EDF12}" type="pres">
      <dgm:prSet presAssocID="{D8E4A339-FBF6-4B58-A443-C17A4A7615B0}" presName="linearFlow" presStyleCnt="0">
        <dgm:presLayoutVars>
          <dgm:dir/>
          <dgm:animLvl val="lvl"/>
          <dgm:resizeHandles val="exact"/>
        </dgm:presLayoutVars>
      </dgm:prSet>
      <dgm:spPr/>
      <dgm:t>
        <a:bodyPr/>
        <a:lstStyle/>
        <a:p>
          <a:endParaRPr lang="it-IT"/>
        </a:p>
      </dgm:t>
    </dgm:pt>
    <dgm:pt modelId="{561DA057-CB93-487B-A548-AEB47219C6FC}" type="pres">
      <dgm:prSet presAssocID="{39023C22-BD12-4BAD-BFDE-0385752C2F42}" presName="compositeNode" presStyleCnt="0"/>
      <dgm:spPr/>
    </dgm:pt>
    <dgm:pt modelId="{5F6AB19D-63D9-40FC-B046-F44973A44EF0}" type="pres">
      <dgm:prSet presAssocID="{39023C22-BD12-4BAD-BFDE-0385752C2F42}" presName="parTx" presStyleLbl="node1" presStyleIdx="0" presStyleCnt="0">
        <dgm:presLayoutVars>
          <dgm:chMax val="0"/>
          <dgm:chPref val="0"/>
          <dgm:bulletEnabled val="1"/>
        </dgm:presLayoutVars>
      </dgm:prSet>
      <dgm:spPr/>
    </dgm:pt>
    <dgm:pt modelId="{ADE4CEFA-C85C-435A-BA04-ADDE9A584A6B}" type="pres">
      <dgm:prSet presAssocID="{39023C22-BD12-4BAD-BFDE-0385752C2F42}" presName="parSh" presStyleCnt="0"/>
      <dgm:spPr/>
    </dgm:pt>
    <dgm:pt modelId="{4F7AA961-DF20-47E0-B940-1DD9634D3083}" type="pres">
      <dgm:prSet presAssocID="{39023C22-BD12-4BAD-BFDE-0385752C2F42}" presName="lineNode" presStyleLbl="alignAccFollowNode1" presStyleIdx="0" presStyleCnt="15"/>
      <dgm:spPr/>
    </dgm:pt>
    <dgm:pt modelId="{D17D6D4D-015F-49F3-ACFF-80BDB6DA22CD}" type="pres">
      <dgm:prSet presAssocID="{39023C22-BD12-4BAD-BFDE-0385752C2F42}" presName="lineArrowNode" presStyleLbl="alignAccFollowNode1" presStyleIdx="1" presStyleCnt="15"/>
      <dgm:spPr/>
    </dgm:pt>
    <dgm:pt modelId="{4062D982-19EF-4268-858E-68EF68FAD760}" type="pres">
      <dgm:prSet presAssocID="{0AC54715-8BAE-4C1B-AB00-72BA0C13DE84}" presName="sibTransNodeCircle" presStyleLbl="alignNode1" presStyleIdx="0" presStyleCnt="5">
        <dgm:presLayoutVars>
          <dgm:chMax val="0"/>
          <dgm:bulletEnabled/>
        </dgm:presLayoutVars>
      </dgm:prSet>
      <dgm:spPr/>
      <dgm:t>
        <a:bodyPr/>
        <a:lstStyle/>
        <a:p>
          <a:endParaRPr lang="it-IT"/>
        </a:p>
      </dgm:t>
    </dgm:pt>
    <dgm:pt modelId="{B4AA8EBB-DA37-4232-BBA7-950BB368BE31}" type="pres">
      <dgm:prSet presAssocID="{0AC54715-8BAE-4C1B-AB00-72BA0C13DE84}" presName="spacerBetweenCircleAndCallout" presStyleCnt="0">
        <dgm:presLayoutVars/>
      </dgm:prSet>
      <dgm:spPr/>
    </dgm:pt>
    <dgm:pt modelId="{E7914316-B5CE-4B14-8892-132650250F5C}" type="pres">
      <dgm:prSet presAssocID="{39023C22-BD12-4BAD-BFDE-0385752C2F42}" presName="nodeText" presStyleLbl="alignAccFollowNode1" presStyleIdx="2" presStyleCnt="15" custScaleY="105191" custLinFactNeighborX="-68" custLinFactNeighborY="-420">
        <dgm:presLayoutVars>
          <dgm:bulletEnabled val="1"/>
        </dgm:presLayoutVars>
      </dgm:prSet>
      <dgm:spPr/>
      <dgm:t>
        <a:bodyPr/>
        <a:lstStyle/>
        <a:p>
          <a:endParaRPr lang="it-IT"/>
        </a:p>
      </dgm:t>
    </dgm:pt>
    <dgm:pt modelId="{6A74CFEB-0262-46C1-84B3-7A5C5CEFB317}" type="pres">
      <dgm:prSet presAssocID="{0AC54715-8BAE-4C1B-AB00-72BA0C13DE84}" presName="sibTransComposite" presStyleCnt="0"/>
      <dgm:spPr/>
    </dgm:pt>
    <dgm:pt modelId="{7651F853-02CC-4C43-BDCA-188E86BF7CC2}" type="pres">
      <dgm:prSet presAssocID="{16488728-ACDA-4D9F-82C9-71257220CA07}" presName="compositeNode" presStyleCnt="0"/>
      <dgm:spPr/>
    </dgm:pt>
    <dgm:pt modelId="{9231A691-6EBD-4144-887A-D59863692E2E}" type="pres">
      <dgm:prSet presAssocID="{16488728-ACDA-4D9F-82C9-71257220CA07}" presName="parTx" presStyleLbl="node1" presStyleIdx="0" presStyleCnt="0">
        <dgm:presLayoutVars>
          <dgm:chMax val="0"/>
          <dgm:chPref val="0"/>
          <dgm:bulletEnabled val="1"/>
        </dgm:presLayoutVars>
      </dgm:prSet>
      <dgm:spPr/>
    </dgm:pt>
    <dgm:pt modelId="{EDE1E4ED-3FAB-459C-BCB4-546F86B66DE8}" type="pres">
      <dgm:prSet presAssocID="{16488728-ACDA-4D9F-82C9-71257220CA07}" presName="parSh" presStyleCnt="0"/>
      <dgm:spPr/>
    </dgm:pt>
    <dgm:pt modelId="{6A3F4C96-283D-4B60-A4AC-F2561D43E59F}" type="pres">
      <dgm:prSet presAssocID="{16488728-ACDA-4D9F-82C9-71257220CA07}" presName="lineNode" presStyleLbl="alignAccFollowNode1" presStyleIdx="3" presStyleCnt="15"/>
      <dgm:spPr/>
    </dgm:pt>
    <dgm:pt modelId="{E3357A1B-DA11-4315-A91D-6C7D884A5F1B}" type="pres">
      <dgm:prSet presAssocID="{16488728-ACDA-4D9F-82C9-71257220CA07}" presName="lineArrowNode" presStyleLbl="alignAccFollowNode1" presStyleIdx="4" presStyleCnt="15"/>
      <dgm:spPr/>
    </dgm:pt>
    <dgm:pt modelId="{7CB9981A-09E3-48AD-945E-58364C4169C5}" type="pres">
      <dgm:prSet presAssocID="{552ACD51-F39A-4C93-AB0B-C1ACF482A98D}" presName="sibTransNodeCircle" presStyleLbl="alignNode1" presStyleIdx="1" presStyleCnt="5">
        <dgm:presLayoutVars>
          <dgm:chMax val="0"/>
          <dgm:bulletEnabled/>
        </dgm:presLayoutVars>
      </dgm:prSet>
      <dgm:spPr/>
      <dgm:t>
        <a:bodyPr/>
        <a:lstStyle/>
        <a:p>
          <a:endParaRPr lang="it-IT"/>
        </a:p>
      </dgm:t>
    </dgm:pt>
    <dgm:pt modelId="{7DB65840-0110-4D60-ACCE-3174E6295C5D}" type="pres">
      <dgm:prSet presAssocID="{552ACD51-F39A-4C93-AB0B-C1ACF482A98D}" presName="spacerBetweenCircleAndCallout" presStyleCnt="0">
        <dgm:presLayoutVars/>
      </dgm:prSet>
      <dgm:spPr/>
    </dgm:pt>
    <dgm:pt modelId="{145EA23C-A528-4FC4-A14C-019C25942456}" type="pres">
      <dgm:prSet presAssocID="{16488728-ACDA-4D9F-82C9-71257220CA07}" presName="nodeText" presStyleLbl="alignAccFollowNode1" presStyleIdx="5" presStyleCnt="15">
        <dgm:presLayoutVars>
          <dgm:bulletEnabled val="1"/>
        </dgm:presLayoutVars>
      </dgm:prSet>
      <dgm:spPr/>
      <dgm:t>
        <a:bodyPr/>
        <a:lstStyle/>
        <a:p>
          <a:endParaRPr lang="it-IT"/>
        </a:p>
      </dgm:t>
    </dgm:pt>
    <dgm:pt modelId="{FBB39E4B-436E-4B71-9D9E-FC39C7B118E8}" type="pres">
      <dgm:prSet presAssocID="{552ACD51-F39A-4C93-AB0B-C1ACF482A98D}" presName="sibTransComposite" presStyleCnt="0"/>
      <dgm:spPr/>
    </dgm:pt>
    <dgm:pt modelId="{ECE47478-E2AB-47BF-A10D-C2766DEBF024}" type="pres">
      <dgm:prSet presAssocID="{681BC2D4-1541-49AA-81D1-30A7CB6001CF}" presName="compositeNode" presStyleCnt="0"/>
      <dgm:spPr/>
    </dgm:pt>
    <dgm:pt modelId="{AC7CCD1D-F771-47F8-8C28-7EE7178195B2}" type="pres">
      <dgm:prSet presAssocID="{681BC2D4-1541-49AA-81D1-30A7CB6001CF}" presName="parTx" presStyleLbl="node1" presStyleIdx="0" presStyleCnt="0">
        <dgm:presLayoutVars>
          <dgm:chMax val="0"/>
          <dgm:chPref val="0"/>
          <dgm:bulletEnabled val="1"/>
        </dgm:presLayoutVars>
      </dgm:prSet>
      <dgm:spPr/>
    </dgm:pt>
    <dgm:pt modelId="{3AA0452A-91D1-4751-994F-708D7BAB981D}" type="pres">
      <dgm:prSet presAssocID="{681BC2D4-1541-49AA-81D1-30A7CB6001CF}" presName="parSh" presStyleCnt="0"/>
      <dgm:spPr/>
    </dgm:pt>
    <dgm:pt modelId="{EC9E5E94-4BEE-4A51-B9FD-0CE3B0CBDEF9}" type="pres">
      <dgm:prSet presAssocID="{681BC2D4-1541-49AA-81D1-30A7CB6001CF}" presName="lineNode" presStyleLbl="alignAccFollowNode1" presStyleIdx="6" presStyleCnt="15"/>
      <dgm:spPr/>
    </dgm:pt>
    <dgm:pt modelId="{50BEAEA9-50F1-44B4-9D35-0FE949DACECF}" type="pres">
      <dgm:prSet presAssocID="{681BC2D4-1541-49AA-81D1-30A7CB6001CF}" presName="lineArrowNode" presStyleLbl="alignAccFollowNode1" presStyleIdx="7" presStyleCnt="15"/>
      <dgm:spPr/>
    </dgm:pt>
    <dgm:pt modelId="{C641469D-6F3F-4218-B19C-3A96B843E391}" type="pres">
      <dgm:prSet presAssocID="{AA66984C-2093-4205-B798-CED571FF5E33}" presName="sibTransNodeCircle" presStyleLbl="alignNode1" presStyleIdx="2" presStyleCnt="5">
        <dgm:presLayoutVars>
          <dgm:chMax val="0"/>
          <dgm:bulletEnabled/>
        </dgm:presLayoutVars>
      </dgm:prSet>
      <dgm:spPr/>
      <dgm:t>
        <a:bodyPr/>
        <a:lstStyle/>
        <a:p>
          <a:endParaRPr lang="it-IT"/>
        </a:p>
      </dgm:t>
    </dgm:pt>
    <dgm:pt modelId="{8EF6D5E9-4452-45A8-B1CB-95DE476D256E}" type="pres">
      <dgm:prSet presAssocID="{AA66984C-2093-4205-B798-CED571FF5E33}" presName="spacerBetweenCircleAndCallout" presStyleCnt="0">
        <dgm:presLayoutVars/>
      </dgm:prSet>
      <dgm:spPr/>
    </dgm:pt>
    <dgm:pt modelId="{C097DA83-317E-4233-A75B-A4E315B549EA}" type="pres">
      <dgm:prSet presAssocID="{681BC2D4-1541-49AA-81D1-30A7CB6001CF}" presName="nodeText" presStyleLbl="alignAccFollowNode1" presStyleIdx="8" presStyleCnt="15">
        <dgm:presLayoutVars>
          <dgm:bulletEnabled val="1"/>
        </dgm:presLayoutVars>
      </dgm:prSet>
      <dgm:spPr/>
      <dgm:t>
        <a:bodyPr/>
        <a:lstStyle/>
        <a:p>
          <a:endParaRPr lang="it-IT"/>
        </a:p>
      </dgm:t>
    </dgm:pt>
    <dgm:pt modelId="{A04AE6FD-9051-415E-8992-49B8BC53200B}" type="pres">
      <dgm:prSet presAssocID="{AA66984C-2093-4205-B798-CED571FF5E33}" presName="sibTransComposite" presStyleCnt="0"/>
      <dgm:spPr/>
    </dgm:pt>
    <dgm:pt modelId="{4EFB0B41-D5DD-4372-A90B-30D21F6AE3C6}" type="pres">
      <dgm:prSet presAssocID="{BF616F47-78F1-4FB3-8CF3-9CF9B16C9548}" presName="compositeNode" presStyleCnt="0"/>
      <dgm:spPr/>
    </dgm:pt>
    <dgm:pt modelId="{20F9E7C2-BF82-47DD-BFC8-4A51ED47717F}" type="pres">
      <dgm:prSet presAssocID="{BF616F47-78F1-4FB3-8CF3-9CF9B16C9548}" presName="parTx" presStyleLbl="node1" presStyleIdx="0" presStyleCnt="0">
        <dgm:presLayoutVars>
          <dgm:chMax val="0"/>
          <dgm:chPref val="0"/>
          <dgm:bulletEnabled val="1"/>
        </dgm:presLayoutVars>
      </dgm:prSet>
      <dgm:spPr/>
    </dgm:pt>
    <dgm:pt modelId="{3F2A4889-05BF-40BB-8B53-F4681E50938A}" type="pres">
      <dgm:prSet presAssocID="{BF616F47-78F1-4FB3-8CF3-9CF9B16C9548}" presName="parSh" presStyleCnt="0"/>
      <dgm:spPr/>
    </dgm:pt>
    <dgm:pt modelId="{A1736AC5-D4EB-4312-9770-275FC36CE8FE}" type="pres">
      <dgm:prSet presAssocID="{BF616F47-78F1-4FB3-8CF3-9CF9B16C9548}" presName="lineNode" presStyleLbl="alignAccFollowNode1" presStyleIdx="9" presStyleCnt="15"/>
      <dgm:spPr/>
    </dgm:pt>
    <dgm:pt modelId="{5FEB7D2C-FAB7-455D-96F0-8AAB12374149}" type="pres">
      <dgm:prSet presAssocID="{BF616F47-78F1-4FB3-8CF3-9CF9B16C9548}" presName="lineArrowNode" presStyleLbl="alignAccFollowNode1" presStyleIdx="10" presStyleCnt="15"/>
      <dgm:spPr/>
    </dgm:pt>
    <dgm:pt modelId="{01F818BE-7785-45B4-8EF7-59120D0D7803}" type="pres">
      <dgm:prSet presAssocID="{9B231AB4-14A5-45DC-9DF2-5BFC9EF090A8}" presName="sibTransNodeCircle" presStyleLbl="alignNode1" presStyleIdx="3" presStyleCnt="5">
        <dgm:presLayoutVars>
          <dgm:chMax val="0"/>
          <dgm:bulletEnabled/>
        </dgm:presLayoutVars>
      </dgm:prSet>
      <dgm:spPr/>
      <dgm:t>
        <a:bodyPr/>
        <a:lstStyle/>
        <a:p>
          <a:endParaRPr lang="it-IT"/>
        </a:p>
      </dgm:t>
    </dgm:pt>
    <dgm:pt modelId="{28B2028E-2863-4303-89C3-3663A8E7649F}" type="pres">
      <dgm:prSet presAssocID="{9B231AB4-14A5-45DC-9DF2-5BFC9EF090A8}" presName="spacerBetweenCircleAndCallout" presStyleCnt="0">
        <dgm:presLayoutVars/>
      </dgm:prSet>
      <dgm:spPr/>
    </dgm:pt>
    <dgm:pt modelId="{131F9B37-DF60-41A8-98ED-DC12C279076E}" type="pres">
      <dgm:prSet presAssocID="{BF616F47-78F1-4FB3-8CF3-9CF9B16C9548}" presName="nodeText" presStyleLbl="alignAccFollowNode1" presStyleIdx="11" presStyleCnt="15">
        <dgm:presLayoutVars>
          <dgm:bulletEnabled val="1"/>
        </dgm:presLayoutVars>
      </dgm:prSet>
      <dgm:spPr/>
      <dgm:t>
        <a:bodyPr/>
        <a:lstStyle/>
        <a:p>
          <a:endParaRPr lang="it-IT"/>
        </a:p>
      </dgm:t>
    </dgm:pt>
    <dgm:pt modelId="{5E475074-1A7D-4C20-B628-184652863BD2}" type="pres">
      <dgm:prSet presAssocID="{9B231AB4-14A5-45DC-9DF2-5BFC9EF090A8}" presName="sibTransComposite" presStyleCnt="0"/>
      <dgm:spPr/>
    </dgm:pt>
    <dgm:pt modelId="{DA3D5303-6399-4F76-8B77-1383BBA57B75}" type="pres">
      <dgm:prSet presAssocID="{D2A5A417-A518-40BF-A107-7E7ED3BC41CB}" presName="compositeNode" presStyleCnt="0"/>
      <dgm:spPr/>
    </dgm:pt>
    <dgm:pt modelId="{6C9D5744-59F8-4628-96A4-8D34D41902C4}" type="pres">
      <dgm:prSet presAssocID="{D2A5A417-A518-40BF-A107-7E7ED3BC41CB}" presName="parTx" presStyleLbl="node1" presStyleIdx="0" presStyleCnt="0">
        <dgm:presLayoutVars>
          <dgm:chMax val="0"/>
          <dgm:chPref val="0"/>
          <dgm:bulletEnabled val="1"/>
        </dgm:presLayoutVars>
      </dgm:prSet>
      <dgm:spPr/>
    </dgm:pt>
    <dgm:pt modelId="{73D0FE64-A813-4435-82EE-108E0992008B}" type="pres">
      <dgm:prSet presAssocID="{D2A5A417-A518-40BF-A107-7E7ED3BC41CB}" presName="parSh" presStyleCnt="0"/>
      <dgm:spPr/>
    </dgm:pt>
    <dgm:pt modelId="{B08D07B6-E340-4033-8CBE-10A51F7DF593}" type="pres">
      <dgm:prSet presAssocID="{D2A5A417-A518-40BF-A107-7E7ED3BC41CB}" presName="lineNode" presStyleLbl="alignAccFollowNode1" presStyleIdx="12" presStyleCnt="15"/>
      <dgm:spPr/>
    </dgm:pt>
    <dgm:pt modelId="{0858C103-1CC0-48ED-A0DF-703053849E3D}" type="pres">
      <dgm:prSet presAssocID="{D2A5A417-A518-40BF-A107-7E7ED3BC41CB}" presName="lineArrowNode" presStyleLbl="alignAccFollowNode1" presStyleIdx="13" presStyleCnt="15"/>
      <dgm:spPr/>
    </dgm:pt>
    <dgm:pt modelId="{FF4AD3EC-D672-4884-B511-73850A6264A4}" type="pres">
      <dgm:prSet presAssocID="{FC3F929E-AD7C-43BA-BB8F-CC3B20E5B980}" presName="sibTransNodeCircle" presStyleLbl="alignNode1" presStyleIdx="4" presStyleCnt="5">
        <dgm:presLayoutVars>
          <dgm:chMax val="0"/>
          <dgm:bulletEnabled/>
        </dgm:presLayoutVars>
      </dgm:prSet>
      <dgm:spPr/>
      <dgm:t>
        <a:bodyPr/>
        <a:lstStyle/>
        <a:p>
          <a:endParaRPr lang="it-IT"/>
        </a:p>
      </dgm:t>
    </dgm:pt>
    <dgm:pt modelId="{3C49D3DE-D9A5-407D-9F92-844E6239A5D4}" type="pres">
      <dgm:prSet presAssocID="{FC3F929E-AD7C-43BA-BB8F-CC3B20E5B980}" presName="spacerBetweenCircleAndCallout" presStyleCnt="0">
        <dgm:presLayoutVars/>
      </dgm:prSet>
      <dgm:spPr/>
    </dgm:pt>
    <dgm:pt modelId="{6B0D4BB9-F97C-4BF8-8C66-5B31CAFD72C6}" type="pres">
      <dgm:prSet presAssocID="{D2A5A417-A518-40BF-A107-7E7ED3BC41CB}" presName="nodeText" presStyleLbl="alignAccFollowNode1" presStyleIdx="14" presStyleCnt="15">
        <dgm:presLayoutVars>
          <dgm:bulletEnabled val="1"/>
        </dgm:presLayoutVars>
      </dgm:prSet>
      <dgm:spPr/>
      <dgm:t>
        <a:bodyPr/>
        <a:lstStyle/>
        <a:p>
          <a:endParaRPr lang="it-IT"/>
        </a:p>
      </dgm:t>
    </dgm:pt>
  </dgm:ptLst>
  <dgm:cxnLst>
    <dgm:cxn modelId="{202CD23A-DD32-4E2B-945A-A5172DADDE64}" type="presOf" srcId="{552ACD51-F39A-4C93-AB0B-C1ACF482A98D}" destId="{7CB9981A-09E3-48AD-945E-58364C4169C5}" srcOrd="0" destOrd="0" presId="urn:microsoft.com/office/officeart/2016/7/layout/LinearArrowProcessNumbered"/>
    <dgm:cxn modelId="{5CAE247A-40DA-4764-BBCC-C941FA58830C}" srcId="{D8E4A339-FBF6-4B58-A443-C17A4A7615B0}" destId="{681BC2D4-1541-49AA-81D1-30A7CB6001CF}" srcOrd="2" destOrd="0" parTransId="{BF7DCBC9-CE3E-4EEA-AC55-C6F1B78C1CA0}" sibTransId="{AA66984C-2093-4205-B798-CED571FF5E33}"/>
    <dgm:cxn modelId="{D903C51A-DFC5-4FE6-A888-53B880BB3F87}" type="presOf" srcId="{FC3F929E-AD7C-43BA-BB8F-CC3B20E5B980}" destId="{FF4AD3EC-D672-4884-B511-73850A6264A4}" srcOrd="0" destOrd="0" presId="urn:microsoft.com/office/officeart/2016/7/layout/LinearArrowProcessNumbered"/>
    <dgm:cxn modelId="{65FA977A-2AC1-400B-80B6-3B563DCE71F6}" srcId="{D8E4A339-FBF6-4B58-A443-C17A4A7615B0}" destId="{16488728-ACDA-4D9F-82C9-71257220CA07}" srcOrd="1" destOrd="0" parTransId="{34A85941-78CD-4A4F-B1C6-846455FB617F}" sibTransId="{552ACD51-F39A-4C93-AB0B-C1ACF482A98D}"/>
    <dgm:cxn modelId="{D3105F3B-F0DA-4CA9-A65D-2EBBD68FAF0A}" type="presOf" srcId="{39023C22-BD12-4BAD-BFDE-0385752C2F42}" destId="{E7914316-B5CE-4B14-8892-132650250F5C}" srcOrd="0" destOrd="0" presId="urn:microsoft.com/office/officeart/2016/7/layout/LinearArrowProcessNumbered"/>
    <dgm:cxn modelId="{BFE54D94-5631-49EA-8D8C-AB7098E1A901}" srcId="{D8E4A339-FBF6-4B58-A443-C17A4A7615B0}" destId="{D2A5A417-A518-40BF-A107-7E7ED3BC41CB}" srcOrd="4" destOrd="0" parTransId="{CC3CE007-DC28-4717-9296-624688064424}" sibTransId="{FC3F929E-AD7C-43BA-BB8F-CC3B20E5B980}"/>
    <dgm:cxn modelId="{E6BECF0D-420B-4663-A0F1-E505D9295D9F}" type="presOf" srcId="{681BC2D4-1541-49AA-81D1-30A7CB6001CF}" destId="{C097DA83-317E-4233-A75B-A4E315B549EA}" srcOrd="0" destOrd="0" presId="urn:microsoft.com/office/officeart/2016/7/layout/LinearArrowProcessNumbered"/>
    <dgm:cxn modelId="{E5092CAC-918D-459B-A8E9-D73B10D9C085}" srcId="{D8E4A339-FBF6-4B58-A443-C17A4A7615B0}" destId="{BF616F47-78F1-4FB3-8CF3-9CF9B16C9548}" srcOrd="3" destOrd="0" parTransId="{C94547C5-2E52-4236-BEE8-CE80E8E16D01}" sibTransId="{9B231AB4-14A5-45DC-9DF2-5BFC9EF090A8}"/>
    <dgm:cxn modelId="{4562A097-8154-4852-9FA4-56FC0576BA43}" srcId="{D8E4A339-FBF6-4B58-A443-C17A4A7615B0}" destId="{39023C22-BD12-4BAD-BFDE-0385752C2F42}" srcOrd="0" destOrd="0" parTransId="{50EBED21-1189-4B34-B84D-3C6681654489}" sibTransId="{0AC54715-8BAE-4C1B-AB00-72BA0C13DE84}"/>
    <dgm:cxn modelId="{180FC5D4-73B6-4621-BA28-325135C821A0}" type="presOf" srcId="{D8E4A339-FBF6-4B58-A443-C17A4A7615B0}" destId="{F45989B6-F87F-406A-8207-B73EC96EDF12}" srcOrd="0" destOrd="0" presId="urn:microsoft.com/office/officeart/2016/7/layout/LinearArrowProcessNumbered"/>
    <dgm:cxn modelId="{A9CA70E7-FF4D-429F-A62B-E91A083BCEAA}" type="presOf" srcId="{D2A5A417-A518-40BF-A107-7E7ED3BC41CB}" destId="{6B0D4BB9-F97C-4BF8-8C66-5B31CAFD72C6}" srcOrd="0" destOrd="0" presId="urn:microsoft.com/office/officeart/2016/7/layout/LinearArrowProcessNumbered"/>
    <dgm:cxn modelId="{D21E5180-B666-470C-962E-0D57257EBBDE}" type="presOf" srcId="{16488728-ACDA-4D9F-82C9-71257220CA07}" destId="{145EA23C-A528-4FC4-A14C-019C25942456}" srcOrd="0" destOrd="0" presId="urn:microsoft.com/office/officeart/2016/7/layout/LinearArrowProcessNumbered"/>
    <dgm:cxn modelId="{E4DDB14E-42BF-4E16-967A-BC076FB757BD}" type="presOf" srcId="{BF616F47-78F1-4FB3-8CF3-9CF9B16C9548}" destId="{131F9B37-DF60-41A8-98ED-DC12C279076E}" srcOrd="0" destOrd="0" presId="urn:microsoft.com/office/officeart/2016/7/layout/LinearArrowProcessNumbered"/>
    <dgm:cxn modelId="{29D5A499-210E-433F-8478-4103FD100DDA}" type="presOf" srcId="{9B231AB4-14A5-45DC-9DF2-5BFC9EF090A8}" destId="{01F818BE-7785-45B4-8EF7-59120D0D7803}" srcOrd="0" destOrd="0" presId="urn:microsoft.com/office/officeart/2016/7/layout/LinearArrowProcessNumbered"/>
    <dgm:cxn modelId="{DC4CA35E-337B-41E6-AE47-376914A944F7}" type="presOf" srcId="{0AC54715-8BAE-4C1B-AB00-72BA0C13DE84}" destId="{4062D982-19EF-4268-858E-68EF68FAD760}" srcOrd="0" destOrd="0" presId="urn:microsoft.com/office/officeart/2016/7/layout/LinearArrowProcessNumbered"/>
    <dgm:cxn modelId="{D7D2B304-06B5-4CFA-A6B2-1A061B5DB037}" type="presOf" srcId="{AA66984C-2093-4205-B798-CED571FF5E33}" destId="{C641469D-6F3F-4218-B19C-3A96B843E391}" srcOrd="0" destOrd="0" presId="urn:microsoft.com/office/officeart/2016/7/layout/LinearArrowProcessNumbered"/>
    <dgm:cxn modelId="{BAD08F8D-9A9B-4662-AB4F-96A0905011A3}" type="presParOf" srcId="{F45989B6-F87F-406A-8207-B73EC96EDF12}" destId="{561DA057-CB93-487B-A548-AEB47219C6FC}" srcOrd="0" destOrd="0" presId="urn:microsoft.com/office/officeart/2016/7/layout/LinearArrowProcessNumbered"/>
    <dgm:cxn modelId="{5AABA4A4-1FDC-4EA6-B4BF-2182A180940E}" type="presParOf" srcId="{561DA057-CB93-487B-A548-AEB47219C6FC}" destId="{5F6AB19D-63D9-40FC-B046-F44973A44EF0}" srcOrd="0" destOrd="0" presId="urn:microsoft.com/office/officeart/2016/7/layout/LinearArrowProcessNumbered"/>
    <dgm:cxn modelId="{38E94405-D755-4DC3-B47E-3ADD4D7BF91A}" type="presParOf" srcId="{561DA057-CB93-487B-A548-AEB47219C6FC}" destId="{ADE4CEFA-C85C-435A-BA04-ADDE9A584A6B}" srcOrd="1" destOrd="0" presId="urn:microsoft.com/office/officeart/2016/7/layout/LinearArrowProcessNumbered"/>
    <dgm:cxn modelId="{92E9ACDA-9C8F-489F-89CB-93780232EDDA}" type="presParOf" srcId="{ADE4CEFA-C85C-435A-BA04-ADDE9A584A6B}" destId="{4F7AA961-DF20-47E0-B940-1DD9634D3083}" srcOrd="0" destOrd="0" presId="urn:microsoft.com/office/officeart/2016/7/layout/LinearArrowProcessNumbered"/>
    <dgm:cxn modelId="{B8F39457-6937-4553-91B1-0CCFEA91A8AF}" type="presParOf" srcId="{ADE4CEFA-C85C-435A-BA04-ADDE9A584A6B}" destId="{D17D6D4D-015F-49F3-ACFF-80BDB6DA22CD}" srcOrd="1" destOrd="0" presId="urn:microsoft.com/office/officeart/2016/7/layout/LinearArrowProcessNumbered"/>
    <dgm:cxn modelId="{DF18995D-8130-4BDA-9054-33BDB64E256E}" type="presParOf" srcId="{ADE4CEFA-C85C-435A-BA04-ADDE9A584A6B}" destId="{4062D982-19EF-4268-858E-68EF68FAD760}" srcOrd="2" destOrd="0" presId="urn:microsoft.com/office/officeart/2016/7/layout/LinearArrowProcessNumbered"/>
    <dgm:cxn modelId="{DDF89519-4BB1-480D-820D-9F8FA645E5A2}" type="presParOf" srcId="{ADE4CEFA-C85C-435A-BA04-ADDE9A584A6B}" destId="{B4AA8EBB-DA37-4232-BBA7-950BB368BE31}" srcOrd="3" destOrd="0" presId="urn:microsoft.com/office/officeart/2016/7/layout/LinearArrowProcessNumbered"/>
    <dgm:cxn modelId="{555A9E99-6E06-41B6-AEA9-9DAEB3482477}" type="presParOf" srcId="{561DA057-CB93-487B-A548-AEB47219C6FC}" destId="{E7914316-B5CE-4B14-8892-132650250F5C}" srcOrd="2" destOrd="0" presId="urn:microsoft.com/office/officeart/2016/7/layout/LinearArrowProcessNumbered"/>
    <dgm:cxn modelId="{4D15AEB8-25E4-4F99-8EBA-3F6FAFEC4AAB}" type="presParOf" srcId="{F45989B6-F87F-406A-8207-B73EC96EDF12}" destId="{6A74CFEB-0262-46C1-84B3-7A5C5CEFB317}" srcOrd="1" destOrd="0" presId="urn:microsoft.com/office/officeart/2016/7/layout/LinearArrowProcessNumbered"/>
    <dgm:cxn modelId="{89DD256D-AB03-4FB1-8508-F5439421D020}" type="presParOf" srcId="{F45989B6-F87F-406A-8207-B73EC96EDF12}" destId="{7651F853-02CC-4C43-BDCA-188E86BF7CC2}" srcOrd="2" destOrd="0" presId="urn:microsoft.com/office/officeart/2016/7/layout/LinearArrowProcessNumbered"/>
    <dgm:cxn modelId="{E4CB3C8D-E1EC-4E5E-B76F-EDB68CC83E4C}" type="presParOf" srcId="{7651F853-02CC-4C43-BDCA-188E86BF7CC2}" destId="{9231A691-6EBD-4144-887A-D59863692E2E}" srcOrd="0" destOrd="0" presId="urn:microsoft.com/office/officeart/2016/7/layout/LinearArrowProcessNumbered"/>
    <dgm:cxn modelId="{2A1AC9C8-2D17-4382-936F-3F04D6B5386E}" type="presParOf" srcId="{7651F853-02CC-4C43-BDCA-188E86BF7CC2}" destId="{EDE1E4ED-3FAB-459C-BCB4-546F86B66DE8}" srcOrd="1" destOrd="0" presId="urn:microsoft.com/office/officeart/2016/7/layout/LinearArrowProcessNumbered"/>
    <dgm:cxn modelId="{BCF97F07-4952-4A73-A6D4-93AD7385D9AB}" type="presParOf" srcId="{EDE1E4ED-3FAB-459C-BCB4-546F86B66DE8}" destId="{6A3F4C96-283D-4B60-A4AC-F2561D43E59F}" srcOrd="0" destOrd="0" presId="urn:microsoft.com/office/officeart/2016/7/layout/LinearArrowProcessNumbered"/>
    <dgm:cxn modelId="{C19416A6-DF94-4CD8-94CF-347D970310CA}" type="presParOf" srcId="{EDE1E4ED-3FAB-459C-BCB4-546F86B66DE8}" destId="{E3357A1B-DA11-4315-A91D-6C7D884A5F1B}" srcOrd="1" destOrd="0" presId="urn:microsoft.com/office/officeart/2016/7/layout/LinearArrowProcessNumbered"/>
    <dgm:cxn modelId="{1D7EE54A-CC8E-45DB-B7DC-879CDA985D1B}" type="presParOf" srcId="{EDE1E4ED-3FAB-459C-BCB4-546F86B66DE8}" destId="{7CB9981A-09E3-48AD-945E-58364C4169C5}" srcOrd="2" destOrd="0" presId="urn:microsoft.com/office/officeart/2016/7/layout/LinearArrowProcessNumbered"/>
    <dgm:cxn modelId="{4EB66FAB-E8B9-4CFC-9932-B8E5B75B9A15}" type="presParOf" srcId="{EDE1E4ED-3FAB-459C-BCB4-546F86B66DE8}" destId="{7DB65840-0110-4D60-ACCE-3174E6295C5D}" srcOrd="3" destOrd="0" presId="urn:microsoft.com/office/officeart/2016/7/layout/LinearArrowProcessNumbered"/>
    <dgm:cxn modelId="{B9B5E351-33DE-4853-A71A-4597F0405BB4}" type="presParOf" srcId="{7651F853-02CC-4C43-BDCA-188E86BF7CC2}" destId="{145EA23C-A528-4FC4-A14C-019C25942456}" srcOrd="2" destOrd="0" presId="urn:microsoft.com/office/officeart/2016/7/layout/LinearArrowProcessNumbered"/>
    <dgm:cxn modelId="{465526EA-EDF6-49EF-A503-78BBEDD59BD3}" type="presParOf" srcId="{F45989B6-F87F-406A-8207-B73EC96EDF12}" destId="{FBB39E4B-436E-4B71-9D9E-FC39C7B118E8}" srcOrd="3" destOrd="0" presId="urn:microsoft.com/office/officeart/2016/7/layout/LinearArrowProcessNumbered"/>
    <dgm:cxn modelId="{FC4FFD76-5179-4BAA-AE67-25DFBBA623FF}" type="presParOf" srcId="{F45989B6-F87F-406A-8207-B73EC96EDF12}" destId="{ECE47478-E2AB-47BF-A10D-C2766DEBF024}" srcOrd="4" destOrd="0" presId="urn:microsoft.com/office/officeart/2016/7/layout/LinearArrowProcessNumbered"/>
    <dgm:cxn modelId="{20EE0685-048F-4CD1-92A3-2FEBDA2AE614}" type="presParOf" srcId="{ECE47478-E2AB-47BF-A10D-C2766DEBF024}" destId="{AC7CCD1D-F771-47F8-8C28-7EE7178195B2}" srcOrd="0" destOrd="0" presId="urn:microsoft.com/office/officeart/2016/7/layout/LinearArrowProcessNumbered"/>
    <dgm:cxn modelId="{970574BC-1E79-4644-9328-FC38BCAE00C1}" type="presParOf" srcId="{ECE47478-E2AB-47BF-A10D-C2766DEBF024}" destId="{3AA0452A-91D1-4751-994F-708D7BAB981D}" srcOrd="1" destOrd="0" presId="urn:microsoft.com/office/officeart/2016/7/layout/LinearArrowProcessNumbered"/>
    <dgm:cxn modelId="{745C2E44-17C7-46D1-9C42-81773887D9B5}" type="presParOf" srcId="{3AA0452A-91D1-4751-994F-708D7BAB981D}" destId="{EC9E5E94-4BEE-4A51-B9FD-0CE3B0CBDEF9}" srcOrd="0" destOrd="0" presId="urn:microsoft.com/office/officeart/2016/7/layout/LinearArrowProcessNumbered"/>
    <dgm:cxn modelId="{4CD0AC95-F2D9-4368-B763-3B6BE4B46D1A}" type="presParOf" srcId="{3AA0452A-91D1-4751-994F-708D7BAB981D}" destId="{50BEAEA9-50F1-44B4-9D35-0FE949DACECF}" srcOrd="1" destOrd="0" presId="urn:microsoft.com/office/officeart/2016/7/layout/LinearArrowProcessNumbered"/>
    <dgm:cxn modelId="{BCBA6C0C-F2DE-4242-A342-52EE0DAAB09F}" type="presParOf" srcId="{3AA0452A-91D1-4751-994F-708D7BAB981D}" destId="{C641469D-6F3F-4218-B19C-3A96B843E391}" srcOrd="2" destOrd="0" presId="urn:microsoft.com/office/officeart/2016/7/layout/LinearArrowProcessNumbered"/>
    <dgm:cxn modelId="{DBB1E68A-2DD1-407F-91FE-6454F588F590}" type="presParOf" srcId="{3AA0452A-91D1-4751-994F-708D7BAB981D}" destId="{8EF6D5E9-4452-45A8-B1CB-95DE476D256E}" srcOrd="3" destOrd="0" presId="urn:microsoft.com/office/officeart/2016/7/layout/LinearArrowProcessNumbered"/>
    <dgm:cxn modelId="{6E55B445-1403-490A-8384-7F7FF94A650F}" type="presParOf" srcId="{ECE47478-E2AB-47BF-A10D-C2766DEBF024}" destId="{C097DA83-317E-4233-A75B-A4E315B549EA}" srcOrd="2" destOrd="0" presId="urn:microsoft.com/office/officeart/2016/7/layout/LinearArrowProcessNumbered"/>
    <dgm:cxn modelId="{A469FA91-8C25-42FC-AE4D-0BD7B451A850}" type="presParOf" srcId="{F45989B6-F87F-406A-8207-B73EC96EDF12}" destId="{A04AE6FD-9051-415E-8992-49B8BC53200B}" srcOrd="5" destOrd="0" presId="urn:microsoft.com/office/officeart/2016/7/layout/LinearArrowProcessNumbered"/>
    <dgm:cxn modelId="{C02D1C4B-37D1-4B58-8679-E4BFAFFA016D}" type="presParOf" srcId="{F45989B6-F87F-406A-8207-B73EC96EDF12}" destId="{4EFB0B41-D5DD-4372-A90B-30D21F6AE3C6}" srcOrd="6" destOrd="0" presId="urn:microsoft.com/office/officeart/2016/7/layout/LinearArrowProcessNumbered"/>
    <dgm:cxn modelId="{49C1D397-1A2B-43A6-AE49-12ECA2C87260}" type="presParOf" srcId="{4EFB0B41-D5DD-4372-A90B-30D21F6AE3C6}" destId="{20F9E7C2-BF82-47DD-BFC8-4A51ED47717F}" srcOrd="0" destOrd="0" presId="urn:microsoft.com/office/officeart/2016/7/layout/LinearArrowProcessNumbered"/>
    <dgm:cxn modelId="{BCFF860C-78A2-4435-9123-9202895928BE}" type="presParOf" srcId="{4EFB0B41-D5DD-4372-A90B-30D21F6AE3C6}" destId="{3F2A4889-05BF-40BB-8B53-F4681E50938A}" srcOrd="1" destOrd="0" presId="urn:microsoft.com/office/officeart/2016/7/layout/LinearArrowProcessNumbered"/>
    <dgm:cxn modelId="{1CD49D8D-7DF6-40F4-B464-859F8D5F0083}" type="presParOf" srcId="{3F2A4889-05BF-40BB-8B53-F4681E50938A}" destId="{A1736AC5-D4EB-4312-9770-275FC36CE8FE}" srcOrd="0" destOrd="0" presId="urn:microsoft.com/office/officeart/2016/7/layout/LinearArrowProcessNumbered"/>
    <dgm:cxn modelId="{96BD720B-F449-4F52-B6A1-163640D621C8}" type="presParOf" srcId="{3F2A4889-05BF-40BB-8B53-F4681E50938A}" destId="{5FEB7D2C-FAB7-455D-96F0-8AAB12374149}" srcOrd="1" destOrd="0" presId="urn:microsoft.com/office/officeart/2016/7/layout/LinearArrowProcessNumbered"/>
    <dgm:cxn modelId="{D0877D87-6B53-48EB-A006-395529BF98BD}" type="presParOf" srcId="{3F2A4889-05BF-40BB-8B53-F4681E50938A}" destId="{01F818BE-7785-45B4-8EF7-59120D0D7803}" srcOrd="2" destOrd="0" presId="urn:microsoft.com/office/officeart/2016/7/layout/LinearArrowProcessNumbered"/>
    <dgm:cxn modelId="{95253307-CCE5-48F8-86D7-7E7DF328C9BA}" type="presParOf" srcId="{3F2A4889-05BF-40BB-8B53-F4681E50938A}" destId="{28B2028E-2863-4303-89C3-3663A8E7649F}" srcOrd="3" destOrd="0" presId="urn:microsoft.com/office/officeart/2016/7/layout/LinearArrowProcessNumbered"/>
    <dgm:cxn modelId="{B411E743-79D4-448A-8FFB-41FA187CE88F}" type="presParOf" srcId="{4EFB0B41-D5DD-4372-A90B-30D21F6AE3C6}" destId="{131F9B37-DF60-41A8-98ED-DC12C279076E}" srcOrd="2" destOrd="0" presId="urn:microsoft.com/office/officeart/2016/7/layout/LinearArrowProcessNumbered"/>
    <dgm:cxn modelId="{E2B93FEF-4113-460E-B98A-17E65D4A4D4E}" type="presParOf" srcId="{F45989B6-F87F-406A-8207-B73EC96EDF12}" destId="{5E475074-1A7D-4C20-B628-184652863BD2}" srcOrd="7" destOrd="0" presId="urn:microsoft.com/office/officeart/2016/7/layout/LinearArrowProcessNumbered"/>
    <dgm:cxn modelId="{94289B6B-2750-4FD6-8399-34C022984253}" type="presParOf" srcId="{F45989B6-F87F-406A-8207-B73EC96EDF12}" destId="{DA3D5303-6399-4F76-8B77-1383BBA57B75}" srcOrd="8" destOrd="0" presId="urn:microsoft.com/office/officeart/2016/7/layout/LinearArrowProcessNumbered"/>
    <dgm:cxn modelId="{B9A86802-C4D1-428D-A7B0-AC8481278081}" type="presParOf" srcId="{DA3D5303-6399-4F76-8B77-1383BBA57B75}" destId="{6C9D5744-59F8-4628-96A4-8D34D41902C4}" srcOrd="0" destOrd="0" presId="urn:microsoft.com/office/officeart/2016/7/layout/LinearArrowProcessNumbered"/>
    <dgm:cxn modelId="{AA838EF5-1735-41F0-BC66-00C72C8A49FE}" type="presParOf" srcId="{DA3D5303-6399-4F76-8B77-1383BBA57B75}" destId="{73D0FE64-A813-4435-82EE-108E0992008B}" srcOrd="1" destOrd="0" presId="urn:microsoft.com/office/officeart/2016/7/layout/LinearArrowProcessNumbered"/>
    <dgm:cxn modelId="{E3276BF4-8E84-4273-A6FB-5288A3DFF0BC}" type="presParOf" srcId="{73D0FE64-A813-4435-82EE-108E0992008B}" destId="{B08D07B6-E340-4033-8CBE-10A51F7DF593}" srcOrd="0" destOrd="0" presId="urn:microsoft.com/office/officeart/2016/7/layout/LinearArrowProcessNumbered"/>
    <dgm:cxn modelId="{AE5EE187-F495-44D9-98A1-2AD2AEDFB4A1}" type="presParOf" srcId="{73D0FE64-A813-4435-82EE-108E0992008B}" destId="{0858C103-1CC0-48ED-A0DF-703053849E3D}" srcOrd="1" destOrd="0" presId="urn:microsoft.com/office/officeart/2016/7/layout/LinearArrowProcessNumbered"/>
    <dgm:cxn modelId="{69E7AE48-4994-4122-B9AA-BF2F84A5980B}" type="presParOf" srcId="{73D0FE64-A813-4435-82EE-108E0992008B}" destId="{FF4AD3EC-D672-4884-B511-73850A6264A4}" srcOrd="2" destOrd="0" presId="urn:microsoft.com/office/officeart/2016/7/layout/LinearArrowProcessNumbered"/>
    <dgm:cxn modelId="{7A952B3D-4C74-4271-AB5B-AD28C1F0F37F}" type="presParOf" srcId="{73D0FE64-A813-4435-82EE-108E0992008B}" destId="{3C49D3DE-D9A5-407D-9F92-844E6239A5D4}" srcOrd="3" destOrd="0" presId="urn:microsoft.com/office/officeart/2016/7/layout/LinearArrowProcessNumbered"/>
    <dgm:cxn modelId="{4A3DD799-2D0A-4E64-8D56-6173E927A865}" type="presParOf" srcId="{DA3D5303-6399-4F76-8B77-1383BBA57B75}" destId="{6B0D4BB9-F97C-4BF8-8C66-5B31CAFD72C6}" srcOrd="2" destOrd="0" presId="urn:microsoft.com/office/officeart/2016/7/layout/LinearArrowProcessNumbered"/>
  </dgm:cxnLst>
  <dgm:bg>
    <a:noFill/>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7AA961-DF20-47E0-B940-1DD9634D3083}">
      <dsp:nvSpPr>
        <dsp:cNvPr id="0" name=""/>
        <dsp:cNvSpPr/>
      </dsp:nvSpPr>
      <dsp:spPr>
        <a:xfrm>
          <a:off x="852618" y="837353"/>
          <a:ext cx="681263" cy="72"/>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7D6D4D-015F-49F3-ACFF-80BDB6DA22CD}">
      <dsp:nvSpPr>
        <dsp:cNvPr id="0" name=""/>
        <dsp:cNvSpPr/>
      </dsp:nvSpPr>
      <dsp:spPr>
        <a:xfrm>
          <a:off x="1574757" y="780163"/>
          <a:ext cx="78345" cy="147152"/>
        </a:xfrm>
        <a:prstGeom prst="chevron">
          <a:avLst>
            <a:gd name="adj" fmla="val 90000"/>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62D982-19EF-4268-858E-68EF68FAD760}">
      <dsp:nvSpPr>
        <dsp:cNvPr id="0" name=""/>
        <dsp:cNvSpPr/>
      </dsp:nvSpPr>
      <dsp:spPr>
        <a:xfrm>
          <a:off x="441502" y="511431"/>
          <a:ext cx="651915" cy="651915"/>
        </a:xfrm>
        <a:prstGeom prst="ellips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298" tIns="25298" rIns="25298" bIns="25298" numCol="1" spcCol="1270" anchor="ctr" anchorCtr="0">
          <a:noAutofit/>
        </a:bodyPr>
        <a:lstStyle/>
        <a:p>
          <a:pPr lvl="0" algn="ctr" defTabSz="1333500">
            <a:lnSpc>
              <a:spcPct val="90000"/>
            </a:lnSpc>
            <a:spcBef>
              <a:spcPct val="0"/>
            </a:spcBef>
            <a:spcAft>
              <a:spcPct val="35000"/>
            </a:spcAft>
          </a:pPr>
          <a:r>
            <a:rPr lang="en-US" sz="3000" kern="1200"/>
            <a:t>1</a:t>
          </a:r>
          <a:endParaRPr lang="en-US" sz="3000" kern="1200" dirty="0"/>
        </a:p>
      </dsp:txBody>
      <dsp:txXfrm>
        <a:off x="536973" y="606902"/>
        <a:ext cx="460973" cy="460973"/>
      </dsp:txXfrm>
    </dsp:sp>
    <dsp:sp modelId="{E7914316-B5CE-4B14-8892-132650250F5C}">
      <dsp:nvSpPr>
        <dsp:cNvPr id="0" name=""/>
        <dsp:cNvSpPr/>
      </dsp:nvSpPr>
      <dsp:spPr>
        <a:xfrm>
          <a:off x="0" y="1316464"/>
          <a:ext cx="1532842" cy="3126512"/>
        </a:xfrm>
        <a:prstGeom prst="upArrowCallout">
          <a:avLst>
            <a:gd name="adj1" fmla="val 50000"/>
            <a:gd name="adj2" fmla="val 20000"/>
            <a:gd name="adj3" fmla="val 20000"/>
            <a:gd name="adj4" fmla="val 100000"/>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12" tIns="165100" rIns="120912" bIns="165100" numCol="1" spcCol="1270" anchor="t" anchorCtr="0">
          <a:noAutofit/>
        </a:bodyPr>
        <a:lstStyle/>
        <a:p>
          <a:pPr lvl="0" algn="l" defTabSz="488950">
            <a:lnSpc>
              <a:spcPct val="90000"/>
            </a:lnSpc>
            <a:spcBef>
              <a:spcPct val="0"/>
            </a:spcBef>
            <a:spcAft>
              <a:spcPct val="35000"/>
            </a:spcAft>
          </a:pPr>
          <a:r>
            <a:rPr lang="it-IT" sz="1100" b="1" kern="1200" dirty="0"/>
            <a:t>L’impresa interessata ad ottenere il Marchio Italia Turrita si rivolge alla </a:t>
          </a:r>
          <a:r>
            <a:rPr lang="it-IT" sz="1100" b="1" kern="1200" dirty="0" err="1"/>
            <a:t>CdC</a:t>
          </a:r>
          <a:r>
            <a:rPr lang="it-IT" sz="1100" b="1" kern="1200" dirty="0"/>
            <a:t> competente </a:t>
          </a:r>
          <a:r>
            <a:rPr lang="it-IT" sz="1100" kern="1200" dirty="0"/>
            <a:t>per ottenere il saggio facoltativo la quale si avvale per le analisi di un laboratorio accreditato UNI CEI EN ISO/IEC 17025:2005 </a:t>
          </a:r>
        </a:p>
        <a:p>
          <a:pPr lvl="0" algn="l" defTabSz="488950">
            <a:lnSpc>
              <a:spcPct val="90000"/>
            </a:lnSpc>
            <a:spcBef>
              <a:spcPct val="0"/>
            </a:spcBef>
            <a:spcAft>
              <a:spcPct val="35000"/>
            </a:spcAft>
          </a:pPr>
          <a:endParaRPr lang="it-IT" sz="1100" kern="1200" dirty="0"/>
        </a:p>
        <a:p>
          <a:pPr lvl="0" algn="l" defTabSz="488950">
            <a:lnSpc>
              <a:spcPct val="90000"/>
            </a:lnSpc>
            <a:spcBef>
              <a:spcPct val="0"/>
            </a:spcBef>
            <a:spcAft>
              <a:spcPct val="35000"/>
            </a:spcAft>
          </a:pPr>
          <a:endParaRPr lang="it-IT" sz="1100" kern="1200" dirty="0"/>
        </a:p>
      </dsp:txBody>
      <dsp:txXfrm>
        <a:off x="0" y="1623032"/>
        <a:ext cx="1532842" cy="2819944"/>
      </dsp:txXfrm>
    </dsp:sp>
    <dsp:sp modelId="{6A3F4C96-283D-4B60-A4AC-F2561D43E59F}">
      <dsp:nvSpPr>
        <dsp:cNvPr id="0" name=""/>
        <dsp:cNvSpPr/>
      </dsp:nvSpPr>
      <dsp:spPr>
        <a:xfrm>
          <a:off x="1704197" y="837353"/>
          <a:ext cx="1532842" cy="72"/>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357A1B-DA11-4315-A91D-6C7D884A5F1B}">
      <dsp:nvSpPr>
        <dsp:cNvPr id="0" name=""/>
        <dsp:cNvSpPr/>
      </dsp:nvSpPr>
      <dsp:spPr>
        <a:xfrm>
          <a:off x="3277915" y="780163"/>
          <a:ext cx="78345" cy="147152"/>
        </a:xfrm>
        <a:prstGeom prst="chevron">
          <a:avLst>
            <a:gd name="adj" fmla="val 90000"/>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B9981A-09E3-48AD-945E-58364C4169C5}">
      <dsp:nvSpPr>
        <dsp:cNvPr id="0" name=""/>
        <dsp:cNvSpPr/>
      </dsp:nvSpPr>
      <dsp:spPr>
        <a:xfrm>
          <a:off x="2144661" y="511431"/>
          <a:ext cx="651915" cy="651915"/>
        </a:xfrm>
        <a:prstGeom prst="ellips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298" tIns="25298" rIns="25298" bIns="25298" numCol="1" spcCol="1270" anchor="ctr" anchorCtr="0">
          <a:noAutofit/>
        </a:bodyPr>
        <a:lstStyle/>
        <a:p>
          <a:pPr lvl="0" algn="ctr" defTabSz="1333500">
            <a:lnSpc>
              <a:spcPct val="90000"/>
            </a:lnSpc>
            <a:spcBef>
              <a:spcPct val="0"/>
            </a:spcBef>
            <a:spcAft>
              <a:spcPct val="35000"/>
            </a:spcAft>
          </a:pPr>
          <a:r>
            <a:rPr lang="en-US" sz="3000" kern="1200"/>
            <a:t>2</a:t>
          </a:r>
          <a:endParaRPr lang="en-US" sz="3000" kern="1200" dirty="0"/>
        </a:p>
      </dsp:txBody>
      <dsp:txXfrm>
        <a:off x="2240132" y="606902"/>
        <a:ext cx="460973" cy="460973"/>
      </dsp:txXfrm>
    </dsp:sp>
    <dsp:sp modelId="{145EA23C-A528-4FC4-A14C-019C25942456}">
      <dsp:nvSpPr>
        <dsp:cNvPr id="0" name=""/>
        <dsp:cNvSpPr/>
      </dsp:nvSpPr>
      <dsp:spPr>
        <a:xfrm>
          <a:off x="1704197" y="1328947"/>
          <a:ext cx="1532842" cy="3126512"/>
        </a:xfrm>
        <a:prstGeom prst="upArrowCallout">
          <a:avLst>
            <a:gd name="adj1" fmla="val 50000"/>
            <a:gd name="adj2" fmla="val 20000"/>
            <a:gd name="adj3" fmla="val 20000"/>
            <a:gd name="adj4" fmla="val 100000"/>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12" tIns="165100" rIns="120912" bIns="165100" numCol="1" spcCol="1270" anchor="t" anchorCtr="0">
          <a:noAutofit/>
        </a:bodyPr>
        <a:lstStyle/>
        <a:p>
          <a:pPr lvl="0" algn="l" defTabSz="488950">
            <a:lnSpc>
              <a:spcPct val="90000"/>
            </a:lnSpc>
            <a:spcBef>
              <a:spcPct val="0"/>
            </a:spcBef>
            <a:spcAft>
              <a:spcPct val="35000"/>
            </a:spcAft>
          </a:pPr>
          <a:r>
            <a:rPr lang="it-IT" sz="1100" kern="1200" dirty="0"/>
            <a:t>Il marchio per il saggio facoltativo è costituito dall’</a:t>
          </a:r>
          <a:r>
            <a:rPr lang="it-IT" sz="1100" b="1" kern="1200" dirty="0"/>
            <a:t>immagine di profilo della testa dell’Italia turrita</a:t>
          </a:r>
          <a:r>
            <a:rPr lang="it-IT" sz="1100" kern="1200" dirty="0"/>
            <a:t> all’interno di un cerchio sotto cui è un cartiglio riportante la sigla della provincia</a:t>
          </a:r>
          <a:endParaRPr lang="en-US" sz="1100" kern="1200" dirty="0"/>
        </a:p>
      </dsp:txBody>
      <dsp:txXfrm>
        <a:off x="1704197" y="1635515"/>
        <a:ext cx="1532842" cy="2819944"/>
      </dsp:txXfrm>
    </dsp:sp>
    <dsp:sp modelId="{EC9E5E94-4BEE-4A51-B9FD-0CE3B0CBDEF9}">
      <dsp:nvSpPr>
        <dsp:cNvPr id="0" name=""/>
        <dsp:cNvSpPr/>
      </dsp:nvSpPr>
      <dsp:spPr>
        <a:xfrm>
          <a:off x="3407355" y="837353"/>
          <a:ext cx="1532842" cy="72"/>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BEAEA9-50F1-44B4-9D35-0FE949DACECF}">
      <dsp:nvSpPr>
        <dsp:cNvPr id="0" name=""/>
        <dsp:cNvSpPr/>
      </dsp:nvSpPr>
      <dsp:spPr>
        <a:xfrm>
          <a:off x="4981074" y="780163"/>
          <a:ext cx="78345" cy="147152"/>
        </a:xfrm>
        <a:prstGeom prst="chevron">
          <a:avLst>
            <a:gd name="adj" fmla="val 90000"/>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41469D-6F3F-4218-B19C-3A96B843E391}">
      <dsp:nvSpPr>
        <dsp:cNvPr id="0" name=""/>
        <dsp:cNvSpPr/>
      </dsp:nvSpPr>
      <dsp:spPr>
        <a:xfrm>
          <a:off x="3847819" y="511431"/>
          <a:ext cx="651915" cy="651915"/>
        </a:xfrm>
        <a:prstGeom prst="ellips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298" tIns="25298" rIns="25298" bIns="25298" numCol="1" spcCol="1270" anchor="ctr" anchorCtr="0">
          <a:noAutofit/>
        </a:bodyPr>
        <a:lstStyle/>
        <a:p>
          <a:pPr lvl="0" algn="ctr" defTabSz="1333500">
            <a:lnSpc>
              <a:spcPct val="90000"/>
            </a:lnSpc>
            <a:spcBef>
              <a:spcPct val="0"/>
            </a:spcBef>
            <a:spcAft>
              <a:spcPct val="35000"/>
            </a:spcAft>
          </a:pPr>
          <a:r>
            <a:rPr lang="en-US" sz="3000" kern="1200"/>
            <a:t>3</a:t>
          </a:r>
          <a:endParaRPr lang="en-US" sz="3000" kern="1200" dirty="0"/>
        </a:p>
      </dsp:txBody>
      <dsp:txXfrm>
        <a:off x="3943290" y="606902"/>
        <a:ext cx="460973" cy="460973"/>
      </dsp:txXfrm>
    </dsp:sp>
    <dsp:sp modelId="{C097DA83-317E-4233-A75B-A4E315B549EA}">
      <dsp:nvSpPr>
        <dsp:cNvPr id="0" name=""/>
        <dsp:cNvSpPr/>
      </dsp:nvSpPr>
      <dsp:spPr>
        <a:xfrm>
          <a:off x="3407355" y="1328947"/>
          <a:ext cx="1532842" cy="3126512"/>
        </a:xfrm>
        <a:prstGeom prst="upArrowCallout">
          <a:avLst>
            <a:gd name="adj1" fmla="val 50000"/>
            <a:gd name="adj2" fmla="val 20000"/>
            <a:gd name="adj3" fmla="val 20000"/>
            <a:gd name="adj4" fmla="val 100000"/>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12" tIns="165100" rIns="120912" bIns="165100" numCol="1" spcCol="1270" anchor="t" anchorCtr="0">
          <a:noAutofit/>
        </a:bodyPr>
        <a:lstStyle/>
        <a:p>
          <a:pPr lvl="0" algn="l" defTabSz="488950">
            <a:lnSpc>
              <a:spcPct val="90000"/>
            </a:lnSpc>
            <a:spcBef>
              <a:spcPct val="0"/>
            </a:spcBef>
            <a:spcAft>
              <a:spcPct val="35000"/>
            </a:spcAft>
          </a:pPr>
          <a:r>
            <a:rPr lang="it-IT" sz="1100" kern="1200" dirty="0"/>
            <a:t>L’impresa può richiedere in </a:t>
          </a:r>
          <a:r>
            <a:rPr lang="it-IT" sz="1100" b="1" kern="1200" dirty="0"/>
            <a:t>alternativa all’apposizione del marchio il rilascio di un certificato di analisi di indicante data, peso, titolo </a:t>
          </a:r>
          <a:r>
            <a:rPr lang="it-IT" sz="1100" kern="1200" dirty="0"/>
            <a:t>da allegare all’oggetto in metallo prezioso rispondente ai requisiti dell’Italia Turrita</a:t>
          </a:r>
          <a:endParaRPr lang="en-US" sz="1100" kern="1200" dirty="0"/>
        </a:p>
      </dsp:txBody>
      <dsp:txXfrm>
        <a:off x="3407355" y="1635515"/>
        <a:ext cx="1532842" cy="2819944"/>
      </dsp:txXfrm>
    </dsp:sp>
    <dsp:sp modelId="{A1736AC5-D4EB-4312-9770-275FC36CE8FE}">
      <dsp:nvSpPr>
        <dsp:cNvPr id="0" name=""/>
        <dsp:cNvSpPr/>
      </dsp:nvSpPr>
      <dsp:spPr>
        <a:xfrm>
          <a:off x="5110514" y="837353"/>
          <a:ext cx="1532842" cy="72"/>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EB7D2C-FAB7-455D-96F0-8AAB12374149}">
      <dsp:nvSpPr>
        <dsp:cNvPr id="0" name=""/>
        <dsp:cNvSpPr/>
      </dsp:nvSpPr>
      <dsp:spPr>
        <a:xfrm>
          <a:off x="6684232" y="780163"/>
          <a:ext cx="78345" cy="147152"/>
        </a:xfrm>
        <a:prstGeom prst="chevron">
          <a:avLst>
            <a:gd name="adj" fmla="val 90000"/>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F818BE-7785-45B4-8EF7-59120D0D7803}">
      <dsp:nvSpPr>
        <dsp:cNvPr id="0" name=""/>
        <dsp:cNvSpPr/>
      </dsp:nvSpPr>
      <dsp:spPr>
        <a:xfrm>
          <a:off x="5550977" y="511431"/>
          <a:ext cx="651915" cy="651915"/>
        </a:xfrm>
        <a:prstGeom prst="ellips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298" tIns="25298" rIns="25298" bIns="25298" numCol="1" spcCol="1270" anchor="ctr" anchorCtr="0">
          <a:noAutofit/>
        </a:bodyPr>
        <a:lstStyle/>
        <a:p>
          <a:pPr lvl="0" algn="ctr" defTabSz="1333500">
            <a:lnSpc>
              <a:spcPct val="90000"/>
            </a:lnSpc>
            <a:spcBef>
              <a:spcPct val="0"/>
            </a:spcBef>
            <a:spcAft>
              <a:spcPct val="35000"/>
            </a:spcAft>
          </a:pPr>
          <a:r>
            <a:rPr lang="en-US" sz="3000" kern="1200"/>
            <a:t>4</a:t>
          </a:r>
        </a:p>
      </dsp:txBody>
      <dsp:txXfrm>
        <a:off x="5646448" y="606902"/>
        <a:ext cx="460973" cy="460973"/>
      </dsp:txXfrm>
    </dsp:sp>
    <dsp:sp modelId="{131F9B37-DF60-41A8-98ED-DC12C279076E}">
      <dsp:nvSpPr>
        <dsp:cNvPr id="0" name=""/>
        <dsp:cNvSpPr/>
      </dsp:nvSpPr>
      <dsp:spPr>
        <a:xfrm>
          <a:off x="5110514" y="1328947"/>
          <a:ext cx="1532842" cy="3126512"/>
        </a:xfrm>
        <a:prstGeom prst="upArrowCallout">
          <a:avLst>
            <a:gd name="adj1" fmla="val 50000"/>
            <a:gd name="adj2" fmla="val 20000"/>
            <a:gd name="adj3" fmla="val 20000"/>
            <a:gd name="adj4" fmla="val 100000"/>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12" tIns="165100" rIns="120912" bIns="165100" numCol="1" spcCol="1270" anchor="t" anchorCtr="0">
          <a:noAutofit/>
        </a:bodyPr>
        <a:lstStyle/>
        <a:p>
          <a:pPr lvl="0" algn="l" defTabSz="488950">
            <a:lnSpc>
              <a:spcPct val="90000"/>
            </a:lnSpc>
            <a:spcBef>
              <a:spcPct val="0"/>
            </a:spcBef>
            <a:spcAft>
              <a:spcPct val="35000"/>
            </a:spcAft>
          </a:pPr>
          <a:r>
            <a:rPr lang="it-IT" sz="1100" kern="1200" dirty="0"/>
            <a:t>Per il </a:t>
          </a:r>
          <a:r>
            <a:rPr lang="it-IT" sz="1100" b="1" kern="1200" dirty="0"/>
            <a:t>principio del mutuo riconoscimento</a:t>
          </a:r>
          <a:r>
            <a:rPr lang="it-IT" sz="1100" kern="1200" dirty="0"/>
            <a:t>, l’apposizione del marchio consente la libera circolazione degli oggetti in metallo prezioso nei paesi aderenti all’UE.  </a:t>
          </a:r>
          <a:endParaRPr lang="en-US" sz="1100" kern="1200" dirty="0"/>
        </a:p>
      </dsp:txBody>
      <dsp:txXfrm>
        <a:off x="5110514" y="1635515"/>
        <a:ext cx="1532842" cy="2819944"/>
      </dsp:txXfrm>
    </dsp:sp>
    <dsp:sp modelId="{B08D07B6-E340-4033-8CBE-10A51F7DF593}">
      <dsp:nvSpPr>
        <dsp:cNvPr id="0" name=""/>
        <dsp:cNvSpPr/>
      </dsp:nvSpPr>
      <dsp:spPr>
        <a:xfrm>
          <a:off x="6813672" y="837353"/>
          <a:ext cx="766421" cy="72"/>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4AD3EC-D672-4884-B511-73850A6264A4}">
      <dsp:nvSpPr>
        <dsp:cNvPr id="0" name=""/>
        <dsp:cNvSpPr/>
      </dsp:nvSpPr>
      <dsp:spPr>
        <a:xfrm>
          <a:off x="7254135" y="511431"/>
          <a:ext cx="651915" cy="651915"/>
        </a:xfrm>
        <a:prstGeom prst="ellips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298" tIns="25298" rIns="25298" bIns="25298" numCol="1" spcCol="1270" anchor="ctr" anchorCtr="0">
          <a:noAutofit/>
        </a:bodyPr>
        <a:lstStyle/>
        <a:p>
          <a:pPr lvl="0" algn="ctr" defTabSz="1333500">
            <a:lnSpc>
              <a:spcPct val="90000"/>
            </a:lnSpc>
            <a:spcBef>
              <a:spcPct val="0"/>
            </a:spcBef>
            <a:spcAft>
              <a:spcPct val="35000"/>
            </a:spcAft>
          </a:pPr>
          <a:r>
            <a:rPr lang="it-IT" sz="3000" kern="1200"/>
            <a:t>5</a:t>
          </a:r>
        </a:p>
      </dsp:txBody>
      <dsp:txXfrm>
        <a:off x="7349606" y="606902"/>
        <a:ext cx="460973" cy="460973"/>
      </dsp:txXfrm>
    </dsp:sp>
    <dsp:sp modelId="{6B0D4BB9-F97C-4BF8-8C66-5B31CAFD72C6}">
      <dsp:nvSpPr>
        <dsp:cNvPr id="0" name=""/>
        <dsp:cNvSpPr/>
      </dsp:nvSpPr>
      <dsp:spPr>
        <a:xfrm>
          <a:off x="6813672" y="1328947"/>
          <a:ext cx="1532842" cy="3126512"/>
        </a:xfrm>
        <a:prstGeom prst="upArrowCallout">
          <a:avLst>
            <a:gd name="adj1" fmla="val 50000"/>
            <a:gd name="adj2" fmla="val 20000"/>
            <a:gd name="adj3" fmla="val 20000"/>
            <a:gd name="adj4" fmla="val 100000"/>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12" tIns="165100" rIns="120912" bIns="165100" numCol="1" spcCol="1270" anchor="t" anchorCtr="0">
          <a:noAutofit/>
        </a:bodyPr>
        <a:lstStyle/>
        <a:p>
          <a:pPr lvl="0" algn="l" defTabSz="488950">
            <a:lnSpc>
              <a:spcPct val="90000"/>
            </a:lnSpc>
            <a:spcBef>
              <a:spcPct val="0"/>
            </a:spcBef>
            <a:spcAft>
              <a:spcPct val="35000"/>
            </a:spcAft>
          </a:pPr>
          <a:r>
            <a:rPr lang="it-IT" sz="1100" kern="1200" dirty="0"/>
            <a:t>Le imprese interessate ad ottenere anche il </a:t>
          </a:r>
          <a:r>
            <a:rPr lang="it-IT" sz="1100" b="1" kern="1200" dirty="0"/>
            <a:t>Marchio Comune di Controllo</a:t>
          </a:r>
          <a:r>
            <a:rPr lang="it-IT" sz="1100" kern="1200" dirty="0"/>
            <a:t> dovranno rivolgersi agli </a:t>
          </a:r>
          <a:r>
            <a:rPr lang="it-IT" sz="1100" b="1" kern="1200" dirty="0"/>
            <a:t>Uffici del Saggio riconosciuti </a:t>
          </a:r>
          <a:r>
            <a:rPr lang="it-IT" sz="1100" kern="1200" dirty="0"/>
            <a:t>dalla Convenzione di Vienna che appongono il marchio della Convenzione unitamente a quello di Italia Turrita</a:t>
          </a:r>
          <a:endParaRPr lang="en-US" sz="1100" kern="1200" dirty="0"/>
        </a:p>
      </dsp:txBody>
      <dsp:txXfrm>
        <a:off x="6813672" y="1635515"/>
        <a:ext cx="1532842" cy="2819944"/>
      </dsp:txXfrm>
    </dsp:sp>
  </dsp:spTree>
</dsp:drawing>
</file>

<file path=ppt/diagrams/layout1.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20E7E94B-DFB9-6CE3-6B40-31179A93F9E0}"/>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0" hangingPunct="0">
              <a:defRPr sz="1200">
                <a:cs typeface="+mn-cs"/>
              </a:defRPr>
            </a:lvl1pPr>
          </a:lstStyle>
          <a:p>
            <a:pPr>
              <a:defRPr/>
            </a:pPr>
            <a:endParaRPr lang="it-IT"/>
          </a:p>
        </p:txBody>
      </p:sp>
      <p:sp>
        <p:nvSpPr>
          <p:cNvPr id="3" name="Segnaposto data 2">
            <a:extLst>
              <a:ext uri="{FF2B5EF4-FFF2-40B4-BE49-F238E27FC236}">
                <a16:creationId xmlns:a16="http://schemas.microsoft.com/office/drawing/2014/main" id="{06442727-8264-6A1D-423E-2849A26F1672}"/>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0" hangingPunct="0">
              <a:defRPr sz="1200">
                <a:cs typeface="+mn-cs"/>
              </a:defRPr>
            </a:lvl1pPr>
          </a:lstStyle>
          <a:p>
            <a:pPr>
              <a:defRPr/>
            </a:pPr>
            <a:fld id="{EA366754-2F31-404F-8292-2EB2C370D6B8}" type="datetimeFigureOut">
              <a:rPr lang="it-IT"/>
              <a:pPr>
                <a:defRPr/>
              </a:pPr>
              <a:t>06/07/2023</a:t>
            </a:fld>
            <a:endParaRPr lang="it-IT"/>
          </a:p>
        </p:txBody>
      </p:sp>
      <p:sp>
        <p:nvSpPr>
          <p:cNvPr id="4" name="Segnaposto piè di pagina 3">
            <a:extLst>
              <a:ext uri="{FF2B5EF4-FFF2-40B4-BE49-F238E27FC236}">
                <a16:creationId xmlns:a16="http://schemas.microsoft.com/office/drawing/2014/main" id="{9A23017F-977E-1E5C-6608-0F424B34F5F2}"/>
              </a:ext>
            </a:extLst>
          </p:cNvPr>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0" hangingPunct="0">
              <a:defRPr sz="1200">
                <a:cs typeface="+mn-cs"/>
              </a:defRPr>
            </a:lvl1pPr>
          </a:lstStyle>
          <a:p>
            <a:pPr>
              <a:defRPr/>
            </a:pPr>
            <a:endParaRPr lang="it-IT"/>
          </a:p>
        </p:txBody>
      </p:sp>
      <p:sp>
        <p:nvSpPr>
          <p:cNvPr id="5" name="Segnaposto numero diapositiva 4">
            <a:extLst>
              <a:ext uri="{FF2B5EF4-FFF2-40B4-BE49-F238E27FC236}">
                <a16:creationId xmlns:a16="http://schemas.microsoft.com/office/drawing/2014/main" id="{745ACB45-7938-FD36-9BA8-EB45AB813849}"/>
              </a:ext>
            </a:extLst>
          </p:cNvPr>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2F70C3EF-C9FB-45D6-A86E-5720DEBEDDEA}" type="slidenum">
              <a:rPr lang="it-IT" altLang="it-IT"/>
              <a:pPr>
                <a:defRPr/>
              </a:pPr>
              <a:t>‹N›</a:t>
            </a:fld>
            <a:endParaRPr lang="it-IT" alt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F43C6B44-AFE1-06CD-9AFC-5BCDECC43E3E}"/>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0" hangingPunct="0">
              <a:defRPr sz="1200">
                <a:cs typeface="+mn-cs"/>
              </a:defRPr>
            </a:lvl1pPr>
          </a:lstStyle>
          <a:p>
            <a:pPr>
              <a:defRPr/>
            </a:pPr>
            <a:endParaRPr lang="it-IT"/>
          </a:p>
        </p:txBody>
      </p:sp>
      <p:sp>
        <p:nvSpPr>
          <p:cNvPr id="3" name="Segnaposto data 2">
            <a:extLst>
              <a:ext uri="{FF2B5EF4-FFF2-40B4-BE49-F238E27FC236}">
                <a16:creationId xmlns:a16="http://schemas.microsoft.com/office/drawing/2014/main" id="{F9A0EBC4-BFAC-9786-F9A6-43523B7F3C70}"/>
              </a:ext>
            </a:extLst>
          </p:cNvPr>
          <p:cNvSpPr>
            <a:spLocks noGrp="1"/>
          </p:cNvSpPr>
          <p:nvPr>
            <p:ph type="dt" idx="1"/>
          </p:nvPr>
        </p:nvSpPr>
        <p:spPr>
          <a:xfrm>
            <a:off x="3851275" y="0"/>
            <a:ext cx="2944813" cy="496888"/>
          </a:xfrm>
          <a:prstGeom prst="rect">
            <a:avLst/>
          </a:prstGeom>
        </p:spPr>
        <p:txBody>
          <a:bodyPr vert="horz" lIns="91440" tIns="45720" rIns="91440" bIns="45720" rtlCol="0"/>
          <a:lstStyle>
            <a:lvl1pPr algn="r" eaLnBrk="0" hangingPunct="0">
              <a:defRPr sz="1200">
                <a:cs typeface="+mn-cs"/>
              </a:defRPr>
            </a:lvl1pPr>
          </a:lstStyle>
          <a:p>
            <a:pPr>
              <a:defRPr/>
            </a:pPr>
            <a:fld id="{B117D74D-1427-4EDA-8C40-FECC9019EF69}" type="datetimeFigureOut">
              <a:rPr lang="it-IT"/>
              <a:pPr>
                <a:defRPr/>
              </a:pPr>
              <a:t>06/07/2023</a:t>
            </a:fld>
            <a:endParaRPr lang="it-IT"/>
          </a:p>
        </p:txBody>
      </p:sp>
      <p:sp>
        <p:nvSpPr>
          <p:cNvPr id="4" name="Segnaposto immagine diapositiva 3">
            <a:extLst>
              <a:ext uri="{FF2B5EF4-FFF2-40B4-BE49-F238E27FC236}">
                <a16:creationId xmlns:a16="http://schemas.microsoft.com/office/drawing/2014/main" id="{787179AA-6203-4B98-5957-568B14BDB165}"/>
              </a:ext>
            </a:extLst>
          </p:cNvPr>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a16="http://schemas.microsoft.com/office/drawing/2014/main" id="{96B8A65B-B184-9E74-D38C-D795D4E88946}"/>
              </a:ext>
            </a:extLst>
          </p:cNvPr>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id="{80DA330C-5E2C-FFC0-4CC2-FE94CEC69DD5}"/>
              </a:ext>
            </a:extLst>
          </p:cNvPr>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0" hangingPunct="0">
              <a:defRPr sz="1200">
                <a:cs typeface="+mn-cs"/>
              </a:defRPr>
            </a:lvl1pPr>
          </a:lstStyle>
          <a:p>
            <a:pPr>
              <a:defRPr/>
            </a:pPr>
            <a:endParaRPr lang="it-IT"/>
          </a:p>
        </p:txBody>
      </p:sp>
      <p:sp>
        <p:nvSpPr>
          <p:cNvPr id="7" name="Segnaposto numero diapositiva 6">
            <a:extLst>
              <a:ext uri="{FF2B5EF4-FFF2-40B4-BE49-F238E27FC236}">
                <a16:creationId xmlns:a16="http://schemas.microsoft.com/office/drawing/2014/main" id="{61F31929-3DE1-60E5-8780-D90AC681F00F}"/>
              </a:ext>
            </a:extLst>
          </p:cNvPr>
          <p:cNvSpPr>
            <a:spLocks noGrp="1"/>
          </p:cNvSpPr>
          <p:nvPr>
            <p:ph type="sldNum" sz="quarter" idx="5"/>
          </p:nvPr>
        </p:nvSpPr>
        <p:spPr>
          <a:xfrm>
            <a:off x="3851275" y="9428163"/>
            <a:ext cx="2944813" cy="496887"/>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8273B756-BBD2-4F47-8B62-A9F5FDF20275}"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a:extLst>
              <a:ext uri="{FF2B5EF4-FFF2-40B4-BE49-F238E27FC236}">
                <a16:creationId xmlns:a16="http://schemas.microsoft.com/office/drawing/2014/main" id="{26F0D4C3-860B-A47E-2378-5BAD17B53B7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Segnaposto note 2">
            <a:extLst>
              <a:ext uri="{FF2B5EF4-FFF2-40B4-BE49-F238E27FC236}">
                <a16:creationId xmlns:a16="http://schemas.microsoft.com/office/drawing/2014/main" id="{592A2EC4-3B68-AFD2-6CAD-44F166D8378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22532" name="Segnaposto numero diapositiva 3">
            <a:extLst>
              <a:ext uri="{FF2B5EF4-FFF2-40B4-BE49-F238E27FC236}">
                <a16:creationId xmlns:a16="http://schemas.microsoft.com/office/drawing/2014/main" id="{6EBC9A00-3C53-A60E-2F57-F413BF8D938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3F6DE837-0D93-47AB-B509-1604D66B8151}" type="slidenum">
              <a:rPr lang="it-IT" altLang="it-IT" sz="1200" smtClean="0"/>
              <a:pPr/>
              <a:t>7</a:t>
            </a:fld>
            <a:endParaRPr lang="it-IT" altLang="it-IT"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immagine diapositiva 1">
            <a:extLst>
              <a:ext uri="{FF2B5EF4-FFF2-40B4-BE49-F238E27FC236}">
                <a16:creationId xmlns:a16="http://schemas.microsoft.com/office/drawing/2014/main" id="{754D81E2-F99A-F628-6A63-9C149F63933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Segnaposto note 2">
            <a:extLst>
              <a:ext uri="{FF2B5EF4-FFF2-40B4-BE49-F238E27FC236}">
                <a16:creationId xmlns:a16="http://schemas.microsoft.com/office/drawing/2014/main" id="{873FB1ED-C363-00DB-2518-FD3593E3F9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25604" name="Segnaposto numero diapositiva 3">
            <a:extLst>
              <a:ext uri="{FF2B5EF4-FFF2-40B4-BE49-F238E27FC236}">
                <a16:creationId xmlns:a16="http://schemas.microsoft.com/office/drawing/2014/main" id="{259B7884-AE9C-2823-DCEE-9A12308CBE1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4446137B-FFCC-4C98-9298-02A737081C5A}" type="slidenum">
              <a:rPr lang="it-IT" altLang="it-IT" sz="1200" smtClean="0"/>
              <a:pPr/>
              <a:t>9</a:t>
            </a:fld>
            <a:endParaRPr lang="it-IT" altLang="it-IT"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immagine diapositiva 1">
            <a:extLst>
              <a:ext uri="{FF2B5EF4-FFF2-40B4-BE49-F238E27FC236}">
                <a16:creationId xmlns:a16="http://schemas.microsoft.com/office/drawing/2014/main" id="{1D436574-A170-29D1-72BD-C0B62040381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Segnaposto note 2">
            <a:extLst>
              <a:ext uri="{FF2B5EF4-FFF2-40B4-BE49-F238E27FC236}">
                <a16:creationId xmlns:a16="http://schemas.microsoft.com/office/drawing/2014/main" id="{69899DB0-38FC-B87D-9979-A58E154BEA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27652" name="Segnaposto numero diapositiva 3">
            <a:extLst>
              <a:ext uri="{FF2B5EF4-FFF2-40B4-BE49-F238E27FC236}">
                <a16:creationId xmlns:a16="http://schemas.microsoft.com/office/drawing/2014/main" id="{D596E010-E35E-9EC4-B414-F5BC58673BC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B4C5D29B-ADD0-4E91-AB69-1C5B2C54C17C}" type="slidenum">
              <a:rPr lang="it-IT" altLang="it-IT" sz="1200" smtClean="0"/>
              <a:pPr/>
              <a:t>10</a:t>
            </a:fld>
            <a:endParaRPr lang="it-IT" altLang="it-IT"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544587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685800" y="1981200"/>
            <a:ext cx="7772400" cy="4114800"/>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61988239-3255-94FE-D7B6-AC39BC3672B7}"/>
              </a:ext>
            </a:extLst>
          </p:cNvPr>
          <p:cNvSpPr>
            <a:spLocks noGrp="1" noChangeArrowheads="1"/>
          </p:cNvSpPr>
          <p:nvPr>
            <p:ph type="dt" sz="half" idx="10"/>
          </p:nvPr>
        </p:nvSpPr>
        <p:spPr>
          <a:xfrm>
            <a:off x="685800" y="6248400"/>
            <a:ext cx="1905000" cy="457200"/>
          </a:xfrm>
          <a:prstGeom prst="rect">
            <a:avLst/>
          </a:prstGeom>
        </p:spPr>
        <p:txBody>
          <a:bodyPr/>
          <a:lstStyle>
            <a:lvl1pPr eaLnBrk="0" hangingPunct="0">
              <a:defRPr>
                <a:cs typeface="+mn-cs"/>
              </a:defRPr>
            </a:lvl1pPr>
          </a:lstStyle>
          <a:p>
            <a:pPr>
              <a:defRPr/>
            </a:pPr>
            <a:endParaRPr lang="en-US"/>
          </a:p>
        </p:txBody>
      </p:sp>
      <p:sp>
        <p:nvSpPr>
          <p:cNvPr id="5" name="Rectangle 5">
            <a:extLst>
              <a:ext uri="{FF2B5EF4-FFF2-40B4-BE49-F238E27FC236}">
                <a16:creationId xmlns:a16="http://schemas.microsoft.com/office/drawing/2014/main" id="{A0D3A738-5403-BAEF-8D49-07E69D6B2A14}"/>
              </a:ext>
            </a:extLst>
          </p:cNvPr>
          <p:cNvSpPr>
            <a:spLocks noGrp="1" noChangeArrowheads="1"/>
          </p:cNvSpPr>
          <p:nvPr>
            <p:ph type="ftr" sz="quarter" idx="11"/>
          </p:nvPr>
        </p:nvSpPr>
        <p:spPr>
          <a:xfrm>
            <a:off x="3124200" y="6248400"/>
            <a:ext cx="2895600" cy="457200"/>
          </a:xfrm>
          <a:prstGeom prst="rect">
            <a:avLst/>
          </a:prstGeom>
        </p:spPr>
        <p:txBody>
          <a:bodyPr/>
          <a:lstStyle>
            <a:lvl1pPr eaLnBrk="0" hangingPunct="0">
              <a:defRPr>
                <a:cs typeface="+mn-cs"/>
              </a:defRPr>
            </a:lvl1pPr>
          </a:lstStyle>
          <a:p>
            <a:pPr>
              <a:defRPr/>
            </a:pPr>
            <a:endParaRPr lang="en-US"/>
          </a:p>
        </p:txBody>
      </p:sp>
      <p:sp>
        <p:nvSpPr>
          <p:cNvPr id="6" name="Rectangle 6">
            <a:extLst>
              <a:ext uri="{FF2B5EF4-FFF2-40B4-BE49-F238E27FC236}">
                <a16:creationId xmlns:a16="http://schemas.microsoft.com/office/drawing/2014/main" id="{9ECE07D6-69CA-56DD-0AC6-6D72E46E76EB}"/>
              </a:ext>
            </a:extLst>
          </p:cNvPr>
          <p:cNvSpPr>
            <a:spLocks noGrp="1" noChangeArrowheads="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a:lvl1pPr>
          </a:lstStyle>
          <a:p>
            <a:pPr>
              <a:defRPr/>
            </a:pPr>
            <a:fld id="{BB2C82D8-D6B1-4C22-81F2-F30B79FF58BA}" type="slidenum">
              <a:rPr lang="en-US" altLang="it-IT"/>
              <a:pPr>
                <a:defRPr/>
              </a:pPr>
              <a:t>‹N›</a:t>
            </a:fld>
            <a:endParaRPr lang="en-US" altLang="it-IT"/>
          </a:p>
        </p:txBody>
      </p:sp>
    </p:spTree>
    <p:extLst>
      <p:ext uri="{BB962C8B-B14F-4D97-AF65-F5344CB8AC3E}">
        <p14:creationId xmlns:p14="http://schemas.microsoft.com/office/powerpoint/2010/main" val="1288539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609600"/>
            <a:ext cx="5676900" cy="5486400"/>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2F881986-5423-EDE0-76A1-DEF3B4193AF0}"/>
              </a:ext>
            </a:extLst>
          </p:cNvPr>
          <p:cNvSpPr>
            <a:spLocks noGrp="1" noChangeArrowheads="1"/>
          </p:cNvSpPr>
          <p:nvPr>
            <p:ph type="dt" sz="half" idx="10"/>
          </p:nvPr>
        </p:nvSpPr>
        <p:spPr>
          <a:xfrm>
            <a:off x="685800" y="6248400"/>
            <a:ext cx="1905000" cy="457200"/>
          </a:xfrm>
          <a:prstGeom prst="rect">
            <a:avLst/>
          </a:prstGeom>
        </p:spPr>
        <p:txBody>
          <a:bodyPr/>
          <a:lstStyle>
            <a:lvl1pPr eaLnBrk="0" hangingPunct="0">
              <a:defRPr>
                <a:cs typeface="+mn-cs"/>
              </a:defRPr>
            </a:lvl1pPr>
          </a:lstStyle>
          <a:p>
            <a:pPr>
              <a:defRPr/>
            </a:pPr>
            <a:endParaRPr lang="en-US"/>
          </a:p>
        </p:txBody>
      </p:sp>
      <p:sp>
        <p:nvSpPr>
          <p:cNvPr id="5" name="Rectangle 5">
            <a:extLst>
              <a:ext uri="{FF2B5EF4-FFF2-40B4-BE49-F238E27FC236}">
                <a16:creationId xmlns:a16="http://schemas.microsoft.com/office/drawing/2014/main" id="{27E77942-5837-AB1F-9889-4E2A019CA98D}"/>
              </a:ext>
            </a:extLst>
          </p:cNvPr>
          <p:cNvSpPr>
            <a:spLocks noGrp="1" noChangeArrowheads="1"/>
          </p:cNvSpPr>
          <p:nvPr>
            <p:ph type="ftr" sz="quarter" idx="11"/>
          </p:nvPr>
        </p:nvSpPr>
        <p:spPr>
          <a:xfrm>
            <a:off x="3124200" y="6248400"/>
            <a:ext cx="2895600" cy="457200"/>
          </a:xfrm>
          <a:prstGeom prst="rect">
            <a:avLst/>
          </a:prstGeom>
        </p:spPr>
        <p:txBody>
          <a:bodyPr/>
          <a:lstStyle>
            <a:lvl1pPr eaLnBrk="0" hangingPunct="0">
              <a:defRPr>
                <a:cs typeface="+mn-cs"/>
              </a:defRPr>
            </a:lvl1pPr>
          </a:lstStyle>
          <a:p>
            <a:pPr>
              <a:defRPr/>
            </a:pPr>
            <a:endParaRPr lang="en-US"/>
          </a:p>
        </p:txBody>
      </p:sp>
      <p:sp>
        <p:nvSpPr>
          <p:cNvPr id="6" name="Rectangle 6">
            <a:extLst>
              <a:ext uri="{FF2B5EF4-FFF2-40B4-BE49-F238E27FC236}">
                <a16:creationId xmlns:a16="http://schemas.microsoft.com/office/drawing/2014/main" id="{B789D705-802B-2A18-FCA7-BBBB791B80E3}"/>
              </a:ext>
            </a:extLst>
          </p:cNvPr>
          <p:cNvSpPr>
            <a:spLocks noGrp="1" noChangeArrowheads="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a:lvl1pPr>
          </a:lstStyle>
          <a:p>
            <a:pPr>
              <a:defRPr/>
            </a:pPr>
            <a:fld id="{6484467C-B0E5-459D-901B-27F34C147677}" type="slidenum">
              <a:rPr lang="en-US" altLang="it-IT"/>
              <a:pPr>
                <a:defRPr/>
              </a:pPr>
              <a:t>‹N›</a:t>
            </a:fld>
            <a:endParaRPr lang="en-US" altLang="it-IT"/>
          </a:p>
        </p:txBody>
      </p:sp>
    </p:spTree>
    <p:extLst>
      <p:ext uri="{BB962C8B-B14F-4D97-AF65-F5344CB8AC3E}">
        <p14:creationId xmlns:p14="http://schemas.microsoft.com/office/powerpoint/2010/main" val="2946566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685800" y="1981200"/>
            <a:ext cx="7772400" cy="4114800"/>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57770F5C-754A-BDDB-24A2-17477E87133E}"/>
              </a:ext>
            </a:extLst>
          </p:cNvPr>
          <p:cNvSpPr>
            <a:spLocks noGrp="1" noChangeArrowheads="1"/>
          </p:cNvSpPr>
          <p:nvPr>
            <p:ph type="dt" sz="half" idx="10"/>
          </p:nvPr>
        </p:nvSpPr>
        <p:spPr>
          <a:xfrm>
            <a:off x="685800" y="6248400"/>
            <a:ext cx="1905000" cy="457200"/>
          </a:xfrm>
          <a:prstGeom prst="rect">
            <a:avLst/>
          </a:prstGeom>
        </p:spPr>
        <p:txBody>
          <a:bodyPr/>
          <a:lstStyle>
            <a:lvl1pPr eaLnBrk="0" hangingPunct="0">
              <a:defRPr>
                <a:cs typeface="+mn-cs"/>
              </a:defRPr>
            </a:lvl1pPr>
          </a:lstStyle>
          <a:p>
            <a:pPr>
              <a:defRPr/>
            </a:pPr>
            <a:endParaRPr lang="en-US"/>
          </a:p>
        </p:txBody>
      </p:sp>
      <p:sp>
        <p:nvSpPr>
          <p:cNvPr id="5" name="Rectangle 5">
            <a:extLst>
              <a:ext uri="{FF2B5EF4-FFF2-40B4-BE49-F238E27FC236}">
                <a16:creationId xmlns:a16="http://schemas.microsoft.com/office/drawing/2014/main" id="{04F09C2F-9688-A351-03C5-5B6271025E2A}"/>
              </a:ext>
            </a:extLst>
          </p:cNvPr>
          <p:cNvSpPr>
            <a:spLocks noGrp="1" noChangeArrowheads="1"/>
          </p:cNvSpPr>
          <p:nvPr>
            <p:ph type="ftr" sz="quarter" idx="11"/>
          </p:nvPr>
        </p:nvSpPr>
        <p:spPr>
          <a:xfrm>
            <a:off x="3124200" y="6248400"/>
            <a:ext cx="2895600" cy="457200"/>
          </a:xfrm>
          <a:prstGeom prst="rect">
            <a:avLst/>
          </a:prstGeom>
        </p:spPr>
        <p:txBody>
          <a:bodyPr/>
          <a:lstStyle>
            <a:lvl1pPr eaLnBrk="0" hangingPunct="0">
              <a:defRPr>
                <a:cs typeface="+mn-cs"/>
              </a:defRPr>
            </a:lvl1pPr>
          </a:lstStyle>
          <a:p>
            <a:pPr>
              <a:defRPr/>
            </a:pPr>
            <a:endParaRPr lang="en-US"/>
          </a:p>
        </p:txBody>
      </p:sp>
      <p:sp>
        <p:nvSpPr>
          <p:cNvPr id="6" name="Rectangle 6">
            <a:extLst>
              <a:ext uri="{FF2B5EF4-FFF2-40B4-BE49-F238E27FC236}">
                <a16:creationId xmlns:a16="http://schemas.microsoft.com/office/drawing/2014/main" id="{5FF9BC4F-44CE-884B-46F8-58669BEF837C}"/>
              </a:ext>
            </a:extLst>
          </p:cNvPr>
          <p:cNvSpPr>
            <a:spLocks noGrp="1" noChangeArrowheads="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a:lvl1pPr>
          </a:lstStyle>
          <a:p>
            <a:pPr>
              <a:defRPr/>
            </a:pPr>
            <a:fld id="{A818FB10-EC24-4DC4-823E-27709DF933CB}" type="slidenum">
              <a:rPr lang="en-US" altLang="it-IT"/>
              <a:pPr>
                <a:defRPr/>
              </a:pPr>
              <a:t>‹N›</a:t>
            </a:fld>
            <a:endParaRPr lang="en-US" altLang="it-IT"/>
          </a:p>
        </p:txBody>
      </p:sp>
    </p:spTree>
    <p:extLst>
      <p:ext uri="{BB962C8B-B14F-4D97-AF65-F5344CB8AC3E}">
        <p14:creationId xmlns:p14="http://schemas.microsoft.com/office/powerpoint/2010/main" val="1288138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a:extLst>
              <a:ext uri="{FF2B5EF4-FFF2-40B4-BE49-F238E27FC236}">
                <a16:creationId xmlns:a16="http://schemas.microsoft.com/office/drawing/2014/main" id="{707EBDED-8B6B-029E-C5F4-C7B3026BD94A}"/>
              </a:ext>
            </a:extLst>
          </p:cNvPr>
          <p:cNvSpPr>
            <a:spLocks noGrp="1" noChangeArrowheads="1"/>
          </p:cNvSpPr>
          <p:nvPr>
            <p:ph type="dt" sz="half" idx="10"/>
          </p:nvPr>
        </p:nvSpPr>
        <p:spPr>
          <a:xfrm>
            <a:off x="685800" y="6248400"/>
            <a:ext cx="1905000" cy="457200"/>
          </a:xfrm>
          <a:prstGeom prst="rect">
            <a:avLst/>
          </a:prstGeom>
        </p:spPr>
        <p:txBody>
          <a:bodyPr/>
          <a:lstStyle>
            <a:lvl1pPr eaLnBrk="0" hangingPunct="0">
              <a:defRPr>
                <a:cs typeface="+mn-cs"/>
              </a:defRPr>
            </a:lvl1pPr>
          </a:lstStyle>
          <a:p>
            <a:pPr>
              <a:defRPr/>
            </a:pPr>
            <a:endParaRPr lang="en-US"/>
          </a:p>
        </p:txBody>
      </p:sp>
      <p:sp>
        <p:nvSpPr>
          <p:cNvPr id="5" name="Rectangle 5">
            <a:extLst>
              <a:ext uri="{FF2B5EF4-FFF2-40B4-BE49-F238E27FC236}">
                <a16:creationId xmlns:a16="http://schemas.microsoft.com/office/drawing/2014/main" id="{5396BFA4-DC7F-1373-CDD8-A9BCA84B75A8}"/>
              </a:ext>
            </a:extLst>
          </p:cNvPr>
          <p:cNvSpPr>
            <a:spLocks noGrp="1" noChangeArrowheads="1"/>
          </p:cNvSpPr>
          <p:nvPr>
            <p:ph type="ftr" sz="quarter" idx="11"/>
          </p:nvPr>
        </p:nvSpPr>
        <p:spPr>
          <a:xfrm>
            <a:off x="3124200" y="6248400"/>
            <a:ext cx="2895600" cy="457200"/>
          </a:xfrm>
          <a:prstGeom prst="rect">
            <a:avLst/>
          </a:prstGeom>
        </p:spPr>
        <p:txBody>
          <a:bodyPr/>
          <a:lstStyle>
            <a:lvl1pPr eaLnBrk="0" hangingPunct="0">
              <a:defRPr>
                <a:cs typeface="+mn-cs"/>
              </a:defRPr>
            </a:lvl1pPr>
          </a:lstStyle>
          <a:p>
            <a:pPr>
              <a:defRPr/>
            </a:pPr>
            <a:endParaRPr lang="en-US"/>
          </a:p>
        </p:txBody>
      </p:sp>
      <p:sp>
        <p:nvSpPr>
          <p:cNvPr id="6" name="Rectangle 6">
            <a:extLst>
              <a:ext uri="{FF2B5EF4-FFF2-40B4-BE49-F238E27FC236}">
                <a16:creationId xmlns:a16="http://schemas.microsoft.com/office/drawing/2014/main" id="{8C5C01CC-6AA9-2A82-DF8F-F709DF5C3830}"/>
              </a:ext>
            </a:extLst>
          </p:cNvPr>
          <p:cNvSpPr>
            <a:spLocks noGrp="1" noChangeArrowheads="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a:lvl1pPr>
          </a:lstStyle>
          <a:p>
            <a:pPr>
              <a:defRPr/>
            </a:pPr>
            <a:fld id="{CB16E22A-36F4-47C2-AEF3-B7504CED4B10}" type="slidenum">
              <a:rPr lang="en-US" altLang="it-IT"/>
              <a:pPr>
                <a:defRPr/>
              </a:pPr>
              <a:t>‹N›</a:t>
            </a:fld>
            <a:endParaRPr lang="en-US" altLang="it-IT"/>
          </a:p>
        </p:txBody>
      </p:sp>
    </p:spTree>
    <p:extLst>
      <p:ext uri="{BB962C8B-B14F-4D97-AF65-F5344CB8AC3E}">
        <p14:creationId xmlns:p14="http://schemas.microsoft.com/office/powerpoint/2010/main" val="4222343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CF9D3DB1-F6D5-CFEC-FFD3-8A0D1FF604CA}"/>
              </a:ext>
            </a:extLst>
          </p:cNvPr>
          <p:cNvSpPr>
            <a:spLocks noGrp="1" noChangeArrowheads="1"/>
          </p:cNvSpPr>
          <p:nvPr>
            <p:ph type="dt" sz="half" idx="10"/>
          </p:nvPr>
        </p:nvSpPr>
        <p:spPr>
          <a:xfrm>
            <a:off x="685800" y="6248400"/>
            <a:ext cx="1905000" cy="457200"/>
          </a:xfrm>
          <a:prstGeom prst="rect">
            <a:avLst/>
          </a:prstGeom>
        </p:spPr>
        <p:txBody>
          <a:bodyPr/>
          <a:lstStyle>
            <a:lvl1pPr eaLnBrk="0" hangingPunct="0">
              <a:defRPr>
                <a:cs typeface="+mn-cs"/>
              </a:defRPr>
            </a:lvl1pPr>
          </a:lstStyle>
          <a:p>
            <a:pPr>
              <a:defRPr/>
            </a:pPr>
            <a:endParaRPr lang="en-US"/>
          </a:p>
        </p:txBody>
      </p:sp>
      <p:sp>
        <p:nvSpPr>
          <p:cNvPr id="6" name="Rectangle 5">
            <a:extLst>
              <a:ext uri="{FF2B5EF4-FFF2-40B4-BE49-F238E27FC236}">
                <a16:creationId xmlns:a16="http://schemas.microsoft.com/office/drawing/2014/main" id="{CCB267D3-0767-F55A-6F7B-5150DD4DBE40}"/>
              </a:ext>
            </a:extLst>
          </p:cNvPr>
          <p:cNvSpPr>
            <a:spLocks noGrp="1" noChangeArrowheads="1"/>
          </p:cNvSpPr>
          <p:nvPr>
            <p:ph type="ftr" sz="quarter" idx="11"/>
          </p:nvPr>
        </p:nvSpPr>
        <p:spPr>
          <a:xfrm>
            <a:off x="3124200" y="6248400"/>
            <a:ext cx="2895600" cy="457200"/>
          </a:xfrm>
          <a:prstGeom prst="rect">
            <a:avLst/>
          </a:prstGeom>
        </p:spPr>
        <p:txBody>
          <a:bodyPr/>
          <a:lstStyle>
            <a:lvl1pPr eaLnBrk="0" hangingPunct="0">
              <a:defRPr>
                <a:cs typeface="+mn-cs"/>
              </a:defRPr>
            </a:lvl1pPr>
          </a:lstStyle>
          <a:p>
            <a:pPr>
              <a:defRPr/>
            </a:pPr>
            <a:endParaRPr lang="en-US"/>
          </a:p>
        </p:txBody>
      </p:sp>
      <p:sp>
        <p:nvSpPr>
          <p:cNvPr id="7" name="Rectangle 6">
            <a:extLst>
              <a:ext uri="{FF2B5EF4-FFF2-40B4-BE49-F238E27FC236}">
                <a16:creationId xmlns:a16="http://schemas.microsoft.com/office/drawing/2014/main" id="{862410FB-8511-2282-19B3-DD1A96493F2D}"/>
              </a:ext>
            </a:extLst>
          </p:cNvPr>
          <p:cNvSpPr>
            <a:spLocks noGrp="1" noChangeArrowheads="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a:lvl1pPr>
          </a:lstStyle>
          <a:p>
            <a:pPr>
              <a:defRPr/>
            </a:pPr>
            <a:fld id="{30D94E47-976B-4D6C-98BA-BE4BB41B3AF2}" type="slidenum">
              <a:rPr lang="en-US" altLang="it-IT"/>
              <a:pPr>
                <a:defRPr/>
              </a:pPr>
              <a:t>‹N›</a:t>
            </a:fld>
            <a:endParaRPr lang="en-US" altLang="it-IT"/>
          </a:p>
        </p:txBody>
      </p:sp>
    </p:spTree>
    <p:extLst>
      <p:ext uri="{BB962C8B-B14F-4D97-AF65-F5344CB8AC3E}">
        <p14:creationId xmlns:p14="http://schemas.microsoft.com/office/powerpoint/2010/main" val="1461867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a16="http://schemas.microsoft.com/office/drawing/2014/main" id="{085C18E7-057F-9366-0DF9-FFB97E526CA3}"/>
              </a:ext>
            </a:extLst>
          </p:cNvPr>
          <p:cNvSpPr>
            <a:spLocks noGrp="1" noChangeArrowheads="1"/>
          </p:cNvSpPr>
          <p:nvPr>
            <p:ph type="dt" sz="half" idx="10"/>
          </p:nvPr>
        </p:nvSpPr>
        <p:spPr>
          <a:xfrm>
            <a:off x="685800" y="6248400"/>
            <a:ext cx="1905000" cy="457200"/>
          </a:xfrm>
          <a:prstGeom prst="rect">
            <a:avLst/>
          </a:prstGeom>
        </p:spPr>
        <p:txBody>
          <a:bodyPr/>
          <a:lstStyle>
            <a:lvl1pPr eaLnBrk="0" hangingPunct="0">
              <a:defRPr>
                <a:cs typeface="+mn-cs"/>
              </a:defRPr>
            </a:lvl1pPr>
          </a:lstStyle>
          <a:p>
            <a:pPr>
              <a:defRPr/>
            </a:pPr>
            <a:endParaRPr lang="en-US"/>
          </a:p>
        </p:txBody>
      </p:sp>
      <p:sp>
        <p:nvSpPr>
          <p:cNvPr id="8" name="Rectangle 5">
            <a:extLst>
              <a:ext uri="{FF2B5EF4-FFF2-40B4-BE49-F238E27FC236}">
                <a16:creationId xmlns:a16="http://schemas.microsoft.com/office/drawing/2014/main" id="{3811191A-BF8B-F083-40A8-2CD6ED018E12}"/>
              </a:ext>
            </a:extLst>
          </p:cNvPr>
          <p:cNvSpPr>
            <a:spLocks noGrp="1" noChangeArrowheads="1"/>
          </p:cNvSpPr>
          <p:nvPr>
            <p:ph type="ftr" sz="quarter" idx="11"/>
          </p:nvPr>
        </p:nvSpPr>
        <p:spPr>
          <a:xfrm>
            <a:off x="3124200" y="6248400"/>
            <a:ext cx="2895600" cy="457200"/>
          </a:xfrm>
          <a:prstGeom prst="rect">
            <a:avLst/>
          </a:prstGeom>
        </p:spPr>
        <p:txBody>
          <a:bodyPr/>
          <a:lstStyle>
            <a:lvl1pPr eaLnBrk="0" hangingPunct="0">
              <a:defRPr>
                <a:cs typeface="+mn-cs"/>
              </a:defRPr>
            </a:lvl1pPr>
          </a:lstStyle>
          <a:p>
            <a:pPr>
              <a:defRPr/>
            </a:pPr>
            <a:endParaRPr lang="en-US"/>
          </a:p>
        </p:txBody>
      </p:sp>
      <p:sp>
        <p:nvSpPr>
          <p:cNvPr id="9" name="Rectangle 6">
            <a:extLst>
              <a:ext uri="{FF2B5EF4-FFF2-40B4-BE49-F238E27FC236}">
                <a16:creationId xmlns:a16="http://schemas.microsoft.com/office/drawing/2014/main" id="{2A7E21D0-A7E8-7431-B06E-12E77F70BCF2}"/>
              </a:ext>
            </a:extLst>
          </p:cNvPr>
          <p:cNvSpPr>
            <a:spLocks noGrp="1" noChangeArrowheads="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a:lvl1pPr>
          </a:lstStyle>
          <a:p>
            <a:pPr>
              <a:defRPr/>
            </a:pPr>
            <a:fld id="{C598FA0E-1381-4AB6-90C4-836482B6BD23}" type="slidenum">
              <a:rPr lang="en-US" altLang="it-IT"/>
              <a:pPr>
                <a:defRPr/>
              </a:pPr>
              <a:t>‹N›</a:t>
            </a:fld>
            <a:endParaRPr lang="en-US" altLang="it-IT"/>
          </a:p>
        </p:txBody>
      </p:sp>
    </p:spTree>
    <p:extLst>
      <p:ext uri="{BB962C8B-B14F-4D97-AF65-F5344CB8AC3E}">
        <p14:creationId xmlns:p14="http://schemas.microsoft.com/office/powerpoint/2010/main" val="1183821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a:prstGeom prst="rect">
            <a:avLst/>
          </a:prstGeom>
        </p:spPr>
        <p:txBody>
          <a:bodyPr/>
          <a:lstStyle/>
          <a:p>
            <a:r>
              <a:rPr lang="it-IT"/>
              <a:t>Fare clic per modificare lo stile del titolo</a:t>
            </a:r>
          </a:p>
        </p:txBody>
      </p:sp>
      <p:sp>
        <p:nvSpPr>
          <p:cNvPr id="3" name="Rectangle 4">
            <a:extLst>
              <a:ext uri="{FF2B5EF4-FFF2-40B4-BE49-F238E27FC236}">
                <a16:creationId xmlns:a16="http://schemas.microsoft.com/office/drawing/2014/main" id="{DF4284A1-F52F-3009-175F-6E717A4FDAE1}"/>
              </a:ext>
            </a:extLst>
          </p:cNvPr>
          <p:cNvSpPr>
            <a:spLocks noGrp="1" noChangeArrowheads="1"/>
          </p:cNvSpPr>
          <p:nvPr>
            <p:ph type="dt" sz="half" idx="10"/>
          </p:nvPr>
        </p:nvSpPr>
        <p:spPr>
          <a:xfrm>
            <a:off x="685800" y="6248400"/>
            <a:ext cx="1905000" cy="457200"/>
          </a:xfrm>
          <a:prstGeom prst="rect">
            <a:avLst/>
          </a:prstGeom>
        </p:spPr>
        <p:txBody>
          <a:bodyPr/>
          <a:lstStyle>
            <a:lvl1pPr eaLnBrk="0" hangingPunct="0">
              <a:defRPr>
                <a:cs typeface="+mn-cs"/>
              </a:defRPr>
            </a:lvl1pPr>
          </a:lstStyle>
          <a:p>
            <a:pPr>
              <a:defRPr/>
            </a:pPr>
            <a:endParaRPr lang="en-US"/>
          </a:p>
        </p:txBody>
      </p:sp>
      <p:sp>
        <p:nvSpPr>
          <p:cNvPr id="4" name="Rectangle 5">
            <a:extLst>
              <a:ext uri="{FF2B5EF4-FFF2-40B4-BE49-F238E27FC236}">
                <a16:creationId xmlns:a16="http://schemas.microsoft.com/office/drawing/2014/main" id="{CCAF9486-E1D7-D4CA-05CF-E25F957185DA}"/>
              </a:ext>
            </a:extLst>
          </p:cNvPr>
          <p:cNvSpPr>
            <a:spLocks noGrp="1" noChangeArrowheads="1"/>
          </p:cNvSpPr>
          <p:nvPr>
            <p:ph type="ftr" sz="quarter" idx="11"/>
          </p:nvPr>
        </p:nvSpPr>
        <p:spPr>
          <a:xfrm>
            <a:off x="3124200" y="6248400"/>
            <a:ext cx="2895600" cy="457200"/>
          </a:xfrm>
          <a:prstGeom prst="rect">
            <a:avLst/>
          </a:prstGeom>
        </p:spPr>
        <p:txBody>
          <a:bodyPr/>
          <a:lstStyle>
            <a:lvl1pPr eaLnBrk="0" hangingPunct="0">
              <a:defRPr>
                <a:cs typeface="+mn-cs"/>
              </a:defRPr>
            </a:lvl1pPr>
          </a:lstStyle>
          <a:p>
            <a:pPr>
              <a:defRPr/>
            </a:pPr>
            <a:endParaRPr lang="en-US"/>
          </a:p>
        </p:txBody>
      </p:sp>
      <p:sp>
        <p:nvSpPr>
          <p:cNvPr id="5" name="Rectangle 6">
            <a:extLst>
              <a:ext uri="{FF2B5EF4-FFF2-40B4-BE49-F238E27FC236}">
                <a16:creationId xmlns:a16="http://schemas.microsoft.com/office/drawing/2014/main" id="{4E522F17-1D08-9B50-3A91-077F1367A0BA}"/>
              </a:ext>
            </a:extLst>
          </p:cNvPr>
          <p:cNvSpPr>
            <a:spLocks noGrp="1" noChangeArrowheads="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a:lvl1pPr>
          </a:lstStyle>
          <a:p>
            <a:pPr>
              <a:defRPr/>
            </a:pPr>
            <a:fld id="{E1691A8A-0B3B-4459-8B0B-BF682F14F78F}" type="slidenum">
              <a:rPr lang="en-US" altLang="it-IT"/>
              <a:pPr>
                <a:defRPr/>
              </a:pPr>
              <a:t>‹N›</a:t>
            </a:fld>
            <a:endParaRPr lang="en-US" altLang="it-IT"/>
          </a:p>
        </p:txBody>
      </p:sp>
    </p:spTree>
    <p:extLst>
      <p:ext uri="{BB962C8B-B14F-4D97-AF65-F5344CB8AC3E}">
        <p14:creationId xmlns:p14="http://schemas.microsoft.com/office/powerpoint/2010/main" val="1020696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3813837-66FB-19FD-84A0-EE091984248E}"/>
              </a:ext>
            </a:extLst>
          </p:cNvPr>
          <p:cNvSpPr>
            <a:spLocks noGrp="1" noChangeArrowheads="1"/>
          </p:cNvSpPr>
          <p:nvPr>
            <p:ph type="dt" sz="half" idx="10"/>
          </p:nvPr>
        </p:nvSpPr>
        <p:spPr>
          <a:xfrm>
            <a:off x="685800" y="6248400"/>
            <a:ext cx="1905000" cy="457200"/>
          </a:xfrm>
          <a:prstGeom prst="rect">
            <a:avLst/>
          </a:prstGeom>
        </p:spPr>
        <p:txBody>
          <a:bodyPr/>
          <a:lstStyle>
            <a:lvl1pPr eaLnBrk="0" hangingPunct="0">
              <a:defRPr>
                <a:cs typeface="+mn-cs"/>
              </a:defRPr>
            </a:lvl1pPr>
          </a:lstStyle>
          <a:p>
            <a:pPr>
              <a:defRPr/>
            </a:pPr>
            <a:endParaRPr lang="en-US"/>
          </a:p>
        </p:txBody>
      </p:sp>
      <p:sp>
        <p:nvSpPr>
          <p:cNvPr id="3" name="Rectangle 5">
            <a:extLst>
              <a:ext uri="{FF2B5EF4-FFF2-40B4-BE49-F238E27FC236}">
                <a16:creationId xmlns:a16="http://schemas.microsoft.com/office/drawing/2014/main" id="{7B11D33F-3873-9A42-EF6C-218DD0116520}"/>
              </a:ext>
            </a:extLst>
          </p:cNvPr>
          <p:cNvSpPr>
            <a:spLocks noGrp="1" noChangeArrowheads="1"/>
          </p:cNvSpPr>
          <p:nvPr>
            <p:ph type="ftr" sz="quarter" idx="11"/>
          </p:nvPr>
        </p:nvSpPr>
        <p:spPr>
          <a:xfrm>
            <a:off x="3124200" y="6248400"/>
            <a:ext cx="2895600" cy="457200"/>
          </a:xfrm>
          <a:prstGeom prst="rect">
            <a:avLst/>
          </a:prstGeom>
        </p:spPr>
        <p:txBody>
          <a:bodyPr/>
          <a:lstStyle>
            <a:lvl1pPr eaLnBrk="0" hangingPunct="0">
              <a:defRPr>
                <a:cs typeface="+mn-cs"/>
              </a:defRPr>
            </a:lvl1pPr>
          </a:lstStyle>
          <a:p>
            <a:pPr>
              <a:defRPr/>
            </a:pPr>
            <a:endParaRPr lang="en-US"/>
          </a:p>
        </p:txBody>
      </p:sp>
      <p:sp>
        <p:nvSpPr>
          <p:cNvPr id="4" name="Rectangle 6">
            <a:extLst>
              <a:ext uri="{FF2B5EF4-FFF2-40B4-BE49-F238E27FC236}">
                <a16:creationId xmlns:a16="http://schemas.microsoft.com/office/drawing/2014/main" id="{1B9BE8D8-E50C-86B0-9711-0768FFE7CEFC}"/>
              </a:ext>
            </a:extLst>
          </p:cNvPr>
          <p:cNvSpPr>
            <a:spLocks noGrp="1" noChangeArrowheads="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a:lvl1pPr>
          </a:lstStyle>
          <a:p>
            <a:pPr>
              <a:defRPr/>
            </a:pPr>
            <a:fld id="{001200C8-343F-4780-A6B6-2957DA18EB73}" type="slidenum">
              <a:rPr lang="en-US" altLang="it-IT"/>
              <a:pPr>
                <a:defRPr/>
              </a:pPr>
              <a:t>‹N›</a:t>
            </a:fld>
            <a:endParaRPr lang="en-US" altLang="it-IT"/>
          </a:p>
        </p:txBody>
      </p:sp>
    </p:spTree>
    <p:extLst>
      <p:ext uri="{BB962C8B-B14F-4D97-AF65-F5344CB8AC3E}">
        <p14:creationId xmlns:p14="http://schemas.microsoft.com/office/powerpoint/2010/main" val="3569051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D77E1F09-6411-07C3-14E3-A147FD6C2AF7}"/>
              </a:ext>
            </a:extLst>
          </p:cNvPr>
          <p:cNvSpPr>
            <a:spLocks noGrp="1" noChangeArrowheads="1"/>
          </p:cNvSpPr>
          <p:nvPr>
            <p:ph type="dt" sz="half" idx="10"/>
          </p:nvPr>
        </p:nvSpPr>
        <p:spPr>
          <a:xfrm>
            <a:off x="685800" y="6248400"/>
            <a:ext cx="1905000" cy="457200"/>
          </a:xfrm>
          <a:prstGeom prst="rect">
            <a:avLst/>
          </a:prstGeom>
        </p:spPr>
        <p:txBody>
          <a:bodyPr/>
          <a:lstStyle>
            <a:lvl1pPr eaLnBrk="0" hangingPunct="0">
              <a:defRPr>
                <a:cs typeface="+mn-cs"/>
              </a:defRPr>
            </a:lvl1pPr>
          </a:lstStyle>
          <a:p>
            <a:pPr>
              <a:defRPr/>
            </a:pPr>
            <a:endParaRPr lang="en-US"/>
          </a:p>
        </p:txBody>
      </p:sp>
      <p:sp>
        <p:nvSpPr>
          <p:cNvPr id="6" name="Rectangle 5">
            <a:extLst>
              <a:ext uri="{FF2B5EF4-FFF2-40B4-BE49-F238E27FC236}">
                <a16:creationId xmlns:a16="http://schemas.microsoft.com/office/drawing/2014/main" id="{C4DDECD8-31D2-702B-BF1C-CD3B4C2DAA04}"/>
              </a:ext>
            </a:extLst>
          </p:cNvPr>
          <p:cNvSpPr>
            <a:spLocks noGrp="1" noChangeArrowheads="1"/>
          </p:cNvSpPr>
          <p:nvPr>
            <p:ph type="ftr" sz="quarter" idx="11"/>
          </p:nvPr>
        </p:nvSpPr>
        <p:spPr>
          <a:xfrm>
            <a:off x="3124200" y="6248400"/>
            <a:ext cx="2895600" cy="457200"/>
          </a:xfrm>
          <a:prstGeom prst="rect">
            <a:avLst/>
          </a:prstGeom>
        </p:spPr>
        <p:txBody>
          <a:bodyPr/>
          <a:lstStyle>
            <a:lvl1pPr eaLnBrk="0" hangingPunct="0">
              <a:defRPr>
                <a:cs typeface="+mn-cs"/>
              </a:defRPr>
            </a:lvl1pPr>
          </a:lstStyle>
          <a:p>
            <a:pPr>
              <a:defRPr/>
            </a:pPr>
            <a:endParaRPr lang="en-US"/>
          </a:p>
        </p:txBody>
      </p:sp>
      <p:sp>
        <p:nvSpPr>
          <p:cNvPr id="7" name="Rectangle 6">
            <a:extLst>
              <a:ext uri="{FF2B5EF4-FFF2-40B4-BE49-F238E27FC236}">
                <a16:creationId xmlns:a16="http://schemas.microsoft.com/office/drawing/2014/main" id="{E3E9299E-E426-B5C1-1BA7-4EB35AC6E952}"/>
              </a:ext>
            </a:extLst>
          </p:cNvPr>
          <p:cNvSpPr>
            <a:spLocks noGrp="1" noChangeArrowheads="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a:lvl1pPr>
          </a:lstStyle>
          <a:p>
            <a:pPr>
              <a:defRPr/>
            </a:pPr>
            <a:fld id="{8BDF1E77-D34D-4DF3-98F3-003F20452E57}" type="slidenum">
              <a:rPr lang="en-US" altLang="it-IT"/>
              <a:pPr>
                <a:defRPr/>
              </a:pPr>
              <a:t>‹N›</a:t>
            </a:fld>
            <a:endParaRPr lang="en-US" altLang="it-IT"/>
          </a:p>
        </p:txBody>
      </p:sp>
    </p:spTree>
    <p:extLst>
      <p:ext uri="{BB962C8B-B14F-4D97-AF65-F5344CB8AC3E}">
        <p14:creationId xmlns:p14="http://schemas.microsoft.com/office/powerpoint/2010/main" val="1928771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059934F6-E0F4-6CDC-E3CD-EBB1C64062D9}"/>
              </a:ext>
            </a:extLst>
          </p:cNvPr>
          <p:cNvSpPr>
            <a:spLocks noGrp="1" noChangeArrowheads="1"/>
          </p:cNvSpPr>
          <p:nvPr>
            <p:ph type="dt" sz="half" idx="10"/>
          </p:nvPr>
        </p:nvSpPr>
        <p:spPr>
          <a:xfrm>
            <a:off x="685800" y="6248400"/>
            <a:ext cx="1905000" cy="457200"/>
          </a:xfrm>
          <a:prstGeom prst="rect">
            <a:avLst/>
          </a:prstGeom>
        </p:spPr>
        <p:txBody>
          <a:bodyPr/>
          <a:lstStyle>
            <a:lvl1pPr eaLnBrk="0" hangingPunct="0">
              <a:defRPr>
                <a:cs typeface="+mn-cs"/>
              </a:defRPr>
            </a:lvl1pPr>
          </a:lstStyle>
          <a:p>
            <a:pPr>
              <a:defRPr/>
            </a:pPr>
            <a:endParaRPr lang="en-US"/>
          </a:p>
        </p:txBody>
      </p:sp>
      <p:sp>
        <p:nvSpPr>
          <p:cNvPr id="6" name="Rectangle 5">
            <a:extLst>
              <a:ext uri="{FF2B5EF4-FFF2-40B4-BE49-F238E27FC236}">
                <a16:creationId xmlns:a16="http://schemas.microsoft.com/office/drawing/2014/main" id="{6DCAFF54-DD6D-145C-DBE4-D811C8AB6D54}"/>
              </a:ext>
            </a:extLst>
          </p:cNvPr>
          <p:cNvSpPr>
            <a:spLocks noGrp="1" noChangeArrowheads="1"/>
          </p:cNvSpPr>
          <p:nvPr>
            <p:ph type="ftr" sz="quarter" idx="11"/>
          </p:nvPr>
        </p:nvSpPr>
        <p:spPr>
          <a:xfrm>
            <a:off x="3124200" y="6248400"/>
            <a:ext cx="2895600" cy="457200"/>
          </a:xfrm>
          <a:prstGeom prst="rect">
            <a:avLst/>
          </a:prstGeom>
        </p:spPr>
        <p:txBody>
          <a:bodyPr/>
          <a:lstStyle>
            <a:lvl1pPr eaLnBrk="0" hangingPunct="0">
              <a:defRPr>
                <a:cs typeface="+mn-cs"/>
              </a:defRPr>
            </a:lvl1pPr>
          </a:lstStyle>
          <a:p>
            <a:pPr>
              <a:defRPr/>
            </a:pPr>
            <a:endParaRPr lang="en-US"/>
          </a:p>
        </p:txBody>
      </p:sp>
      <p:sp>
        <p:nvSpPr>
          <p:cNvPr id="7" name="Rectangle 6">
            <a:extLst>
              <a:ext uri="{FF2B5EF4-FFF2-40B4-BE49-F238E27FC236}">
                <a16:creationId xmlns:a16="http://schemas.microsoft.com/office/drawing/2014/main" id="{E52883DA-3870-C909-31D9-A9DC835633F6}"/>
              </a:ext>
            </a:extLst>
          </p:cNvPr>
          <p:cNvSpPr>
            <a:spLocks noGrp="1" noChangeArrowheads="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a:lvl1pPr>
          </a:lstStyle>
          <a:p>
            <a:pPr>
              <a:defRPr/>
            </a:pPr>
            <a:fld id="{B5352DE7-F6DB-4D61-9781-ABF80DC8362F}" type="slidenum">
              <a:rPr lang="en-US" altLang="it-IT"/>
              <a:pPr>
                <a:defRPr/>
              </a:pPr>
              <a:t>‹N›</a:t>
            </a:fld>
            <a:endParaRPr lang="en-US" altLang="it-IT"/>
          </a:p>
        </p:txBody>
      </p:sp>
    </p:spTree>
    <p:extLst>
      <p:ext uri="{BB962C8B-B14F-4D97-AF65-F5344CB8AC3E}">
        <p14:creationId xmlns:p14="http://schemas.microsoft.com/office/powerpoint/2010/main" val="1651659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Sfondo azzurro">
            <a:extLst>
              <a:ext uri="{FF2B5EF4-FFF2-40B4-BE49-F238E27FC236}">
                <a16:creationId xmlns:a16="http://schemas.microsoft.com/office/drawing/2014/main" id="{C72A84C6-2483-A4DB-8110-D0390B5BE59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t="51978" b="27893"/>
          <a:stretch>
            <a:fillRect/>
          </a:stretch>
        </p:blipFill>
        <p:spPr bwMode="auto">
          <a:xfrm>
            <a:off x="0" y="6453188"/>
            <a:ext cx="91440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32" r:id="rId1"/>
    <p:sldLayoutId id="2147484133" r:id="rId2"/>
    <p:sldLayoutId id="2147484134" r:id="rId3"/>
    <p:sldLayoutId id="2147484135" r:id="rId4"/>
    <p:sldLayoutId id="2147484136" r:id="rId5"/>
    <p:sldLayoutId id="2147484137" r:id="rId6"/>
    <p:sldLayoutId id="2147484138" r:id="rId7"/>
    <p:sldLayoutId id="2147484139" r:id="rId8"/>
    <p:sldLayoutId id="2147484140" r:id="rId9"/>
    <p:sldLayoutId id="2147484141" r:id="rId10"/>
    <p:sldLayoutId id="2147484142"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4.png"/><Relationship Id="rId7" Type="http://schemas.openxmlformats.org/officeDocument/2006/relationships/diagramLayout" Target="../diagrams/layout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Data" Target="../diagrams/data1.xml"/><Relationship Id="rId11" Type="http://schemas.openxmlformats.org/officeDocument/2006/relationships/image" Target="../media/image7.png"/><Relationship Id="rId5" Type="http://schemas.openxmlformats.org/officeDocument/2006/relationships/image" Target="../media/image6.png"/><Relationship Id="rId10" Type="http://schemas.microsoft.com/office/2007/relationships/diagramDrawing" Target="../diagrams/drawing1.xml"/><Relationship Id="rId4" Type="http://schemas.openxmlformats.org/officeDocument/2006/relationships/image" Target="../media/image5.png"/><Relationship Id="rId9" Type="http://schemas.openxmlformats.org/officeDocument/2006/relationships/diagramColors" Target="../diagrams/colors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Immagine 1" descr="C:\Users\castellacci\AppData\Local\Temp\Temp1_positivo_base.zip\positivo_base\unioncamere-marchio-CMYK.jpg">
            <a:extLst>
              <a:ext uri="{FF2B5EF4-FFF2-40B4-BE49-F238E27FC236}">
                <a16:creationId xmlns:a16="http://schemas.microsoft.com/office/drawing/2014/main" id="{A02B9A63-7876-B795-79D4-30DBEFCC8C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608013"/>
            <a:ext cx="3455988"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ottotitolo 2">
            <a:extLst>
              <a:ext uri="{FF2B5EF4-FFF2-40B4-BE49-F238E27FC236}">
                <a16:creationId xmlns:a16="http://schemas.microsoft.com/office/drawing/2014/main" id="{745F329A-3A4D-7929-45CB-650642312549}"/>
              </a:ext>
            </a:extLst>
          </p:cNvPr>
          <p:cNvSpPr txBox="1">
            <a:spLocks/>
          </p:cNvSpPr>
          <p:nvPr/>
        </p:nvSpPr>
        <p:spPr>
          <a:xfrm>
            <a:off x="1157288" y="4800600"/>
            <a:ext cx="6975475" cy="860425"/>
          </a:xfrm>
          <a:prstGeom prst="rect">
            <a:avLst/>
          </a:prstGeom>
        </p:spPr>
        <p:txBody>
          <a:bodyPr>
            <a:norm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pPr fontAlgn="auto">
              <a:lnSpc>
                <a:spcPct val="90000"/>
              </a:lnSpc>
              <a:buClr>
                <a:srgbClr val="EBEBEB">
                  <a:lumMod val="40000"/>
                  <a:lumOff val="60000"/>
                </a:srgbClr>
              </a:buClr>
              <a:defRPr/>
            </a:pPr>
            <a:r>
              <a:rPr lang="it-IT" sz="1200" dirty="0">
                <a:solidFill>
                  <a:sysClr val="windowText" lastClr="000000">
                    <a:lumMod val="85000"/>
                    <a:lumOff val="15000"/>
                  </a:sysClr>
                </a:solidFill>
                <a:latin typeface="Century Gothic" panose="020B0502020202020204"/>
              </a:rPr>
              <a:t>CAMERA DI COMMERCIO DI ALESSANDRIA – ASTI - 28 giugno 2023 – </a:t>
            </a:r>
            <a:r>
              <a:rPr lang="it-IT" sz="1200" dirty="0" err="1">
                <a:solidFill>
                  <a:sysClr val="windowText" lastClr="000000">
                    <a:lumMod val="85000"/>
                    <a:lumOff val="15000"/>
                  </a:sysClr>
                </a:solidFill>
                <a:latin typeface="Century Gothic" panose="020B0502020202020204"/>
              </a:rPr>
              <a:t>M.valeria</a:t>
            </a:r>
            <a:r>
              <a:rPr lang="it-IT" sz="1200" dirty="0">
                <a:solidFill>
                  <a:sysClr val="windowText" lastClr="000000">
                    <a:lumMod val="85000"/>
                    <a:lumOff val="15000"/>
                  </a:sysClr>
                </a:solidFill>
                <a:latin typeface="Century Gothic" panose="020B0502020202020204"/>
              </a:rPr>
              <a:t> </a:t>
            </a:r>
            <a:r>
              <a:rPr lang="it-IT" sz="1200" dirty="0" err="1">
                <a:solidFill>
                  <a:sysClr val="windowText" lastClr="000000">
                    <a:lumMod val="85000"/>
                    <a:lumOff val="15000"/>
                  </a:sysClr>
                </a:solidFill>
                <a:latin typeface="Century Gothic" panose="020B0502020202020204"/>
              </a:rPr>
              <a:t>pennisi</a:t>
            </a:r>
            <a:endParaRPr lang="it-IT" sz="1200" dirty="0">
              <a:solidFill>
                <a:sysClr val="windowText" lastClr="000000">
                  <a:lumMod val="85000"/>
                  <a:lumOff val="15000"/>
                </a:sysClr>
              </a:solidFill>
              <a:latin typeface="Century Gothic" panose="020B0502020202020204"/>
            </a:endParaRPr>
          </a:p>
        </p:txBody>
      </p:sp>
      <p:sp>
        <p:nvSpPr>
          <p:cNvPr id="14340" name="Titolo 1">
            <a:extLst>
              <a:ext uri="{FF2B5EF4-FFF2-40B4-BE49-F238E27FC236}">
                <a16:creationId xmlns:a16="http://schemas.microsoft.com/office/drawing/2014/main" id="{A2A3A34B-6E46-F309-98BA-91A3CBA998E8}"/>
              </a:ext>
            </a:extLst>
          </p:cNvPr>
          <p:cNvSpPr txBox="1">
            <a:spLocks noChangeArrowheads="1"/>
          </p:cNvSpPr>
          <p:nvPr/>
        </p:nvSpPr>
        <p:spPr bwMode="auto">
          <a:xfrm>
            <a:off x="1084262" y="2204864"/>
            <a:ext cx="6975475" cy="221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a:defRPr sz="2400">
                <a:solidFill>
                  <a:schemeClr val="tx1"/>
                </a:solidFill>
                <a:latin typeface="Times New Roman" panose="02020603050405020304" pitchFamily="18" charset="0"/>
                <a:cs typeface="Arial" panose="020B0604020202020204" pitchFamily="34" charset="0"/>
              </a:defRPr>
            </a:lvl1pPr>
            <a:lvl2pPr marL="742950" indent="-285750" defTabSz="457200">
              <a:defRPr sz="2400">
                <a:solidFill>
                  <a:schemeClr val="tx1"/>
                </a:solidFill>
                <a:latin typeface="Times New Roman" panose="02020603050405020304" pitchFamily="18" charset="0"/>
                <a:cs typeface="Arial" panose="020B0604020202020204" pitchFamily="34" charset="0"/>
              </a:defRPr>
            </a:lvl2pPr>
            <a:lvl3pPr marL="1143000" indent="-228600" defTabSz="457200">
              <a:defRPr sz="2400">
                <a:solidFill>
                  <a:schemeClr val="tx1"/>
                </a:solidFill>
                <a:latin typeface="Times New Roman" panose="02020603050405020304" pitchFamily="18" charset="0"/>
                <a:cs typeface="Arial" panose="020B0604020202020204" pitchFamily="34" charset="0"/>
              </a:defRPr>
            </a:lvl3pPr>
            <a:lvl4pPr marL="1600200" indent="-228600" defTabSz="457200">
              <a:defRPr sz="2400">
                <a:solidFill>
                  <a:schemeClr val="tx1"/>
                </a:solidFill>
                <a:latin typeface="Times New Roman" panose="02020603050405020304" pitchFamily="18" charset="0"/>
                <a:cs typeface="Arial" panose="020B0604020202020204" pitchFamily="34" charset="0"/>
              </a:defRPr>
            </a:lvl4pPr>
            <a:lvl5pPr marL="2057400" indent="-228600" defTabSz="457200">
              <a:defRPr sz="2400">
                <a:solidFill>
                  <a:schemeClr val="tx1"/>
                </a:solidFill>
                <a:latin typeface="Times New Roman" panose="02020603050405020304" pitchFamily="18" charset="0"/>
                <a:cs typeface="Arial" panose="020B0604020202020204" pitchFamily="34" charset="0"/>
              </a:defRPr>
            </a:lvl5pPr>
            <a:lvl6pPr marL="2514600" indent="-228600" defTabSz="4572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4572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4572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4572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it-IT" altLang="it-IT" b="1">
                <a:latin typeface="Century Gothic" panose="020B0502020202020204" pitchFamily="34" charset="0"/>
              </a:rPr>
              <a:t>Il ruolo delle Camere di commercio per il</a:t>
            </a:r>
            <a:br>
              <a:rPr lang="it-IT" altLang="it-IT" b="1">
                <a:latin typeface="Century Gothic" panose="020B0502020202020204" pitchFamily="34" charset="0"/>
              </a:rPr>
            </a:br>
            <a:r>
              <a:rPr lang="it-IT" altLang="it-IT" b="1">
                <a:latin typeface="Century Gothic" panose="020B0502020202020204" pitchFamily="34" charset="0"/>
              </a:rPr>
              <a:t>Marchio Comune di Controllo della Convenzione di Vienna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asellaDiTesto 15">
            <a:extLst>
              <a:ext uri="{FF2B5EF4-FFF2-40B4-BE49-F238E27FC236}">
                <a16:creationId xmlns:a16="http://schemas.microsoft.com/office/drawing/2014/main" id="{4DEFC1C4-2BBF-B022-C151-41DECEB2FE33}"/>
              </a:ext>
            </a:extLst>
          </p:cNvPr>
          <p:cNvSpPr txBox="1"/>
          <p:nvPr/>
        </p:nvSpPr>
        <p:spPr>
          <a:xfrm>
            <a:off x="330200" y="2687638"/>
            <a:ext cx="8591550" cy="2536400"/>
          </a:xfrm>
          <a:prstGeom prst="rect">
            <a:avLst/>
          </a:prstGeom>
          <a:noFill/>
        </p:spPr>
        <p:txBody>
          <a:bodyPr>
            <a:spAutoFit/>
          </a:bodyPr>
          <a:lstStyle/>
          <a:p>
            <a:pPr marL="67628" algn="just">
              <a:lnSpc>
                <a:spcPct val="107000"/>
              </a:lnSpc>
              <a:defRPr/>
            </a:pPr>
            <a:r>
              <a:rPr lang="it-IT" sz="1350" dirty="0">
                <a:latin typeface="Calibri" panose="020F0502020204030204" pitchFamily="34" charset="0"/>
                <a:ea typeface="Calibri" panose="020F0502020204030204" pitchFamily="34" charset="0"/>
              </a:rPr>
              <a:t>In caso di lotti eterogenei il tecnico incaricato delle analisi procede alla </a:t>
            </a:r>
            <a:r>
              <a:rPr lang="it-IT" sz="1350" b="1" dirty="0">
                <a:latin typeface="Calibri" panose="020F0502020204030204" pitchFamily="34" charset="0"/>
                <a:ea typeface="Calibri" panose="020F0502020204030204" pitchFamily="34" charset="0"/>
              </a:rPr>
              <a:t>suddivisione del lotto di oggetti in sub-lotti </a:t>
            </a:r>
            <a:r>
              <a:rPr lang="it-IT" sz="1350" dirty="0">
                <a:latin typeface="Calibri" panose="020F0502020204030204" pitchFamily="34" charset="0"/>
                <a:ea typeface="Calibri" panose="020F0502020204030204" pitchFamily="34" charset="0"/>
              </a:rPr>
              <a:t>da analizzare, articolati sulla base di alcune caratteristiche che gli oggetti devono avere in comune:</a:t>
            </a:r>
          </a:p>
          <a:p>
            <a:pPr marL="67628" algn="just">
              <a:lnSpc>
                <a:spcPct val="107000"/>
              </a:lnSpc>
              <a:defRPr/>
            </a:pPr>
            <a:r>
              <a:rPr lang="it-IT" sz="1350" dirty="0">
                <a:latin typeface="Calibri" panose="020F0502020204030204" pitchFamily="34" charset="0"/>
                <a:ea typeface="Calibri" panose="020F0502020204030204" pitchFamily="34" charset="0"/>
              </a:rPr>
              <a:t> </a:t>
            </a:r>
          </a:p>
          <a:p>
            <a:pPr marL="257175" indent="-257175" algn="just">
              <a:lnSpc>
                <a:spcPct val="107000"/>
              </a:lnSpc>
              <a:spcAft>
                <a:spcPts val="600"/>
              </a:spcAft>
              <a:buFont typeface="Wingdings" panose="05000000000000000000" pitchFamily="2" charset="2"/>
              <a:buChar char="Ø"/>
              <a:defRPr/>
            </a:pPr>
            <a:r>
              <a:rPr lang="it-IT" sz="1350" dirty="0">
                <a:latin typeface="Calibri" panose="020F0502020204030204" pitchFamily="34" charset="0"/>
                <a:ea typeface="Calibri" panose="020F0502020204030204" pitchFamily="34" charset="0"/>
              </a:rPr>
              <a:t>La tipologia di modello (bracciali, pendenti, </a:t>
            </a:r>
            <a:r>
              <a:rPr lang="it-IT" sz="1350" dirty="0" err="1">
                <a:latin typeface="Calibri" panose="020F0502020204030204" pitchFamily="34" charset="0"/>
                <a:ea typeface="Calibri" panose="020F0502020204030204" pitchFamily="34" charset="0"/>
              </a:rPr>
              <a:t>ecc</a:t>
            </a:r>
            <a:r>
              <a:rPr lang="it-IT" sz="1350" dirty="0">
                <a:latin typeface="Calibri" panose="020F0502020204030204" pitchFamily="34" charset="0"/>
                <a:ea typeface="Calibri" panose="020F0502020204030204" pitchFamily="34" charset="0"/>
              </a:rPr>
              <a:t>…)</a:t>
            </a:r>
          </a:p>
          <a:p>
            <a:pPr marL="257175" indent="-257175" algn="just">
              <a:lnSpc>
                <a:spcPct val="107000"/>
              </a:lnSpc>
              <a:spcAft>
                <a:spcPts val="600"/>
              </a:spcAft>
              <a:buFont typeface="Wingdings" panose="05000000000000000000" pitchFamily="2" charset="2"/>
              <a:buChar char="Ø"/>
              <a:defRPr/>
            </a:pPr>
            <a:r>
              <a:rPr lang="it-IT" sz="1350" dirty="0">
                <a:latin typeface="Calibri" panose="020F0502020204030204" pitchFamily="34" charset="0"/>
                <a:ea typeface="Calibri" panose="020F0502020204030204" pitchFamily="34" charset="0"/>
              </a:rPr>
              <a:t>La composizione della lega (o leghe se oggetti multi-metallo)</a:t>
            </a:r>
          </a:p>
          <a:p>
            <a:pPr marL="257175" indent="-257175" algn="just">
              <a:lnSpc>
                <a:spcPct val="107000"/>
              </a:lnSpc>
              <a:spcAft>
                <a:spcPts val="600"/>
              </a:spcAft>
              <a:buFont typeface="Wingdings" panose="05000000000000000000" pitchFamily="2" charset="2"/>
              <a:buChar char="Ø"/>
              <a:defRPr/>
            </a:pPr>
            <a:r>
              <a:rPr lang="it-IT" sz="1350" dirty="0">
                <a:latin typeface="Calibri" panose="020F0502020204030204" pitchFamily="34" charset="0"/>
                <a:ea typeface="Calibri" panose="020F0502020204030204" pitchFamily="34" charset="0"/>
              </a:rPr>
              <a:t>La metodologia di fabbricazione (microfusione, elettroformatura, </a:t>
            </a:r>
            <a:r>
              <a:rPr lang="it-IT" sz="1350" dirty="0" err="1">
                <a:latin typeface="Calibri" panose="020F0502020204030204" pitchFamily="34" charset="0"/>
                <a:ea typeface="Calibri" panose="020F0502020204030204" pitchFamily="34" charset="0"/>
              </a:rPr>
              <a:t>ecc</a:t>
            </a:r>
            <a:r>
              <a:rPr lang="it-IT" sz="1350" dirty="0">
                <a:latin typeface="Calibri" panose="020F0502020204030204" pitchFamily="34" charset="0"/>
                <a:ea typeface="Calibri" panose="020F0502020204030204" pitchFamily="34" charset="0"/>
              </a:rPr>
              <a:t>…)</a:t>
            </a:r>
          </a:p>
          <a:p>
            <a:pPr marL="257175" indent="-257175" algn="just">
              <a:lnSpc>
                <a:spcPct val="107000"/>
              </a:lnSpc>
              <a:buFont typeface="Wingdings" panose="05000000000000000000" pitchFamily="2" charset="2"/>
              <a:buChar char="Ø"/>
              <a:defRPr/>
            </a:pPr>
            <a:r>
              <a:rPr lang="it-IT" sz="1350" dirty="0">
                <a:latin typeface="Calibri" panose="020F0502020204030204" pitchFamily="34" charset="0"/>
                <a:ea typeface="Calibri" panose="020F0502020204030204" pitchFamily="34" charset="0"/>
              </a:rPr>
              <a:t>La presenza di rivestimenti superficiali con la medesima composizione chimica.</a:t>
            </a:r>
          </a:p>
          <a:p>
            <a:pPr algn="just">
              <a:lnSpc>
                <a:spcPct val="107000"/>
              </a:lnSpc>
              <a:defRPr/>
            </a:pPr>
            <a:endParaRPr lang="it-IT" sz="1350" dirty="0">
              <a:latin typeface="Calibri" panose="020F0502020204030204" pitchFamily="34" charset="0"/>
              <a:ea typeface="Calibri" panose="020F0502020204030204" pitchFamily="34" charset="0"/>
            </a:endParaRPr>
          </a:p>
          <a:p>
            <a:pPr marL="67628" algn="just">
              <a:lnSpc>
                <a:spcPct val="107000"/>
              </a:lnSpc>
              <a:defRPr/>
            </a:pPr>
            <a:r>
              <a:rPr lang="it-IT" sz="1350" dirty="0">
                <a:solidFill>
                  <a:srgbClr val="181717"/>
                </a:solidFill>
                <a:latin typeface="Calibri" panose="020F0502020204030204" pitchFamily="34" charset="0"/>
                <a:ea typeface="Times New Roman" panose="02020603050405020304" pitchFamily="18" charset="0"/>
              </a:rPr>
              <a:t>Successivamente, si prelevano da questi sub-lotti un numero adeguato di oggetti da analizzare seguendo le modalità e la tabella previste dal DPR n.168/2015 e nel rispetto </a:t>
            </a:r>
            <a:r>
              <a:rPr lang="it-IT" sz="1350" dirty="0">
                <a:latin typeface="Calibri" panose="020F0502020204030204" pitchFamily="34" charset="0"/>
                <a:ea typeface="Calibri" panose="020F0502020204030204" pitchFamily="34" charset="0"/>
              </a:rPr>
              <a:t>di quanto prescritto dalla Convenzione di Vienna. </a:t>
            </a:r>
          </a:p>
        </p:txBody>
      </p:sp>
      <p:sp>
        <p:nvSpPr>
          <p:cNvPr id="4" name="CasellaDiTesto 3">
            <a:extLst>
              <a:ext uri="{FF2B5EF4-FFF2-40B4-BE49-F238E27FC236}">
                <a16:creationId xmlns:a16="http://schemas.microsoft.com/office/drawing/2014/main" id="{42346BFD-4FF5-4868-DE3F-CBA2BF750D45}"/>
              </a:ext>
            </a:extLst>
          </p:cNvPr>
          <p:cNvSpPr txBox="1"/>
          <p:nvPr/>
        </p:nvSpPr>
        <p:spPr>
          <a:xfrm>
            <a:off x="468313" y="1811338"/>
            <a:ext cx="2820987" cy="368300"/>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pPr>
              <a:defRPr/>
            </a:pPr>
            <a:r>
              <a:rPr lang="it-IT" sz="1800" b="1" i="1" dirty="0"/>
              <a:t>Esempio di lotto eterogeneo</a:t>
            </a:r>
          </a:p>
        </p:txBody>
      </p:sp>
      <p:pic>
        <p:nvPicPr>
          <p:cNvPr id="26628" name="Immagine 8" descr="Immagine che contiene oggetto, scuro, sedendo, orologio&#10;&#10;Descrizione generata automaticamente">
            <a:extLst>
              <a:ext uri="{FF2B5EF4-FFF2-40B4-BE49-F238E27FC236}">
                <a16:creationId xmlns:a16="http://schemas.microsoft.com/office/drawing/2014/main" id="{DC050A6A-46F4-8A8E-10CC-BE92B01C7C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0975" y="5803900"/>
            <a:ext cx="239077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asellaDiTesto 1">
            <a:extLst>
              <a:ext uri="{FF2B5EF4-FFF2-40B4-BE49-F238E27FC236}">
                <a16:creationId xmlns:a16="http://schemas.microsoft.com/office/drawing/2014/main" id="{F05F953D-B97A-C5B2-AE35-13B7D12FF502}"/>
              </a:ext>
            </a:extLst>
          </p:cNvPr>
          <p:cNvSpPr txBox="1"/>
          <p:nvPr/>
        </p:nvSpPr>
        <p:spPr>
          <a:xfrm>
            <a:off x="0" y="298450"/>
            <a:ext cx="9144000" cy="969963"/>
          </a:xfrm>
          <a:prstGeom prst="rect">
            <a:avLst/>
          </a:prstGeom>
          <a:solidFill>
            <a:srgbClr val="00B0F0">
              <a:alpha val="45000"/>
            </a:srgbClr>
          </a:solidFill>
        </p:spPr>
        <p:style>
          <a:lnRef idx="1">
            <a:schemeClr val="accent4"/>
          </a:lnRef>
          <a:fillRef idx="3">
            <a:schemeClr val="accent4"/>
          </a:fillRef>
          <a:effectRef idx="2">
            <a:schemeClr val="accent4"/>
          </a:effectRef>
          <a:fontRef idx="minor">
            <a:schemeClr val="lt1"/>
          </a:fontRef>
        </p:style>
        <p:txBody>
          <a:bodyPr>
            <a:spAutoFit/>
          </a:bodyPr>
          <a:lstStyle/>
          <a:p>
            <a:pPr algn="ctr">
              <a:defRPr/>
            </a:pPr>
            <a:endParaRPr lang="it-IT" sz="825" b="1" dirty="0">
              <a:solidFill>
                <a:schemeClr val="bg1"/>
              </a:solidFill>
              <a:latin typeface="Calibri" panose="020F0502020204030204" pitchFamily="34" charset="0"/>
              <a:ea typeface="Calibri" panose="020F0502020204030204" pitchFamily="34" charset="0"/>
            </a:endParaRPr>
          </a:p>
          <a:p>
            <a:pPr algn="ctr">
              <a:defRPr/>
            </a:pPr>
            <a:r>
              <a:rPr lang="it-IT" sz="1350" b="1" dirty="0">
                <a:solidFill>
                  <a:schemeClr val="bg1"/>
                </a:solidFill>
                <a:latin typeface="Calibri" panose="020F0502020204030204" pitchFamily="34" charset="0"/>
                <a:ea typeface="Calibri" panose="020F0502020204030204" pitchFamily="34" charset="0"/>
              </a:rPr>
              <a:t>IL TARIFFARIO DEGLI UFFICI DEL  SAGGIO DELLE CAMERE DI COMMERCIO</a:t>
            </a:r>
          </a:p>
          <a:p>
            <a:pPr algn="ctr">
              <a:defRPr/>
            </a:pPr>
            <a:r>
              <a:rPr lang="it-IT" sz="1350" dirty="0">
                <a:solidFill>
                  <a:schemeClr val="bg1"/>
                </a:solidFill>
                <a:latin typeface="Calibri" panose="020F0502020204030204" pitchFamily="34" charset="0"/>
                <a:ea typeface="Calibri" panose="020F0502020204030204" pitchFamily="34" charset="0"/>
              </a:rPr>
              <a:t>per i servizi di saggio e marcatura </a:t>
            </a:r>
            <a:r>
              <a:rPr lang="it-IT" sz="1350" b="1" dirty="0">
                <a:solidFill>
                  <a:schemeClr val="bg1"/>
                </a:solidFill>
                <a:latin typeface="Calibri" panose="020F0502020204030204" pitchFamily="34" charset="0"/>
                <a:ea typeface="Calibri" panose="020F0502020204030204" pitchFamily="34" charset="0"/>
              </a:rPr>
              <a:t>«Italia Turrita» </a:t>
            </a:r>
            <a:r>
              <a:rPr lang="it-IT" sz="1350" dirty="0">
                <a:latin typeface="Calibri" panose="020F0502020204030204" pitchFamily="34" charset="0"/>
              </a:rPr>
              <a:t>ai sensi del DPR del 4 agosto 2015, n. 168 </a:t>
            </a:r>
            <a:r>
              <a:rPr lang="it-IT" sz="1350" dirty="0">
                <a:solidFill>
                  <a:schemeClr val="bg1"/>
                </a:solidFill>
                <a:latin typeface="Calibri" panose="020F0502020204030204" pitchFamily="34" charset="0"/>
                <a:ea typeface="Calibri" panose="020F0502020204030204" pitchFamily="34" charset="0"/>
              </a:rPr>
              <a:t>e apposizione del «</a:t>
            </a:r>
            <a:r>
              <a:rPr lang="it-IT" sz="1350" b="1" dirty="0">
                <a:solidFill>
                  <a:schemeClr val="bg1"/>
                </a:solidFill>
                <a:latin typeface="Calibri" panose="020F0502020204030204" pitchFamily="34" charset="0"/>
                <a:ea typeface="Calibri" panose="020F0502020204030204" pitchFamily="34" charset="0"/>
              </a:rPr>
              <a:t>Marchio Comune di Controllo»</a:t>
            </a:r>
            <a:r>
              <a:rPr lang="it-IT" sz="1350" dirty="0">
                <a:solidFill>
                  <a:schemeClr val="bg1"/>
                </a:solidFill>
                <a:latin typeface="Calibri" panose="020F0502020204030204" pitchFamily="34" charset="0"/>
                <a:ea typeface="Calibri" panose="020F0502020204030204" pitchFamily="34" charset="0"/>
              </a:rPr>
              <a:t> della Convenzione di Vienna</a:t>
            </a:r>
          </a:p>
          <a:p>
            <a:pPr algn="ctr">
              <a:defRPr/>
            </a:pPr>
            <a:endParaRPr lang="it-IT" sz="825" dirty="0">
              <a:solidFill>
                <a:schemeClr val="bg1"/>
              </a:solidFill>
              <a:latin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27197F2-FB32-416D-9787-155727D799BA}"/>
              </a:ext>
            </a:extLst>
          </p:cNvPr>
          <p:cNvSpPr>
            <a:spLocks noGrp="1"/>
          </p:cNvSpPr>
          <p:nvPr>
            <p:ph idx="1"/>
          </p:nvPr>
        </p:nvSpPr>
        <p:spPr>
          <a:xfrm>
            <a:off x="685800" y="2060575"/>
            <a:ext cx="7772400" cy="4114800"/>
          </a:xfrm>
        </p:spPr>
        <p:txBody>
          <a:bodyPr/>
          <a:lstStyle/>
          <a:p>
            <a:pPr marL="0" indent="0">
              <a:buFontTx/>
              <a:buNone/>
              <a:defRPr/>
            </a:pPr>
            <a:r>
              <a:rPr lang="it-IT" sz="1800" dirty="0">
                <a:latin typeface="Calibri" panose="020F0502020204030204" pitchFamily="34" charset="0"/>
                <a:ea typeface="Calibri" panose="020F0502020204030204" pitchFamily="34" charset="0"/>
                <a:cs typeface="Times New Roman" panose="02020603050405020304" pitchFamily="18" charset="0"/>
              </a:rPr>
              <a:t>Nella tabella che segue è indicato il numero di oggetti da selezionare in considerazione della grandezza del lotto.</a:t>
            </a:r>
          </a:p>
          <a:p>
            <a:pPr marL="0" indent="0">
              <a:buFontTx/>
              <a:buNone/>
              <a:defRPr/>
            </a:pPr>
            <a:endParaRPr lang="it-IT" sz="1800" dirty="0">
              <a:latin typeface="Calibri" panose="020F0502020204030204" pitchFamily="34" charset="0"/>
              <a:ea typeface="Calibri" panose="020F0502020204030204" pitchFamily="34" charset="0"/>
              <a:cs typeface="Times New Roman" panose="02020603050405020304" pitchFamily="18" charset="0"/>
            </a:endParaRPr>
          </a:p>
          <a:p>
            <a:pPr>
              <a:defRPr/>
            </a:pPr>
            <a:endParaRPr lang="it-IT" dirty="0"/>
          </a:p>
        </p:txBody>
      </p:sp>
      <p:graphicFrame>
        <p:nvGraphicFramePr>
          <p:cNvPr id="7" name="Tabella 6">
            <a:extLst>
              <a:ext uri="{FF2B5EF4-FFF2-40B4-BE49-F238E27FC236}">
                <a16:creationId xmlns:a16="http://schemas.microsoft.com/office/drawing/2014/main" id="{A9B86312-CA31-8022-AEDE-7CFBAB68E1C9}"/>
              </a:ext>
            </a:extLst>
          </p:cNvPr>
          <p:cNvGraphicFramePr>
            <a:graphicFrameLocks noGrp="1"/>
          </p:cNvGraphicFramePr>
          <p:nvPr/>
        </p:nvGraphicFramePr>
        <p:xfrm>
          <a:off x="1331913" y="3000375"/>
          <a:ext cx="6096000" cy="2559045"/>
        </p:xfrm>
        <a:graphic>
          <a:graphicData uri="http://schemas.openxmlformats.org/drawingml/2006/table">
            <a:tbl>
              <a:tblPr firstRow="1" firstCol="1" bandRow="1">
                <a:tableStyleId>{5C22544A-7EE6-4342-B048-85BDC9FD1C3A}</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95375">
                  <a:extLst>
                    <a:ext uri="{9D8B030D-6E8A-4147-A177-3AD203B41FA5}">
                      <a16:colId xmlns:a16="http://schemas.microsoft.com/office/drawing/2014/main" val="20003"/>
                    </a:ext>
                  </a:extLst>
                </a:gridCol>
                <a:gridCol w="1343025">
                  <a:extLst>
                    <a:ext uri="{9D8B030D-6E8A-4147-A177-3AD203B41FA5}">
                      <a16:colId xmlns:a16="http://schemas.microsoft.com/office/drawing/2014/main" val="20004"/>
                    </a:ext>
                  </a:extLst>
                </a:gridCol>
              </a:tblGrid>
              <a:tr h="170603">
                <a:tc rowSpan="2">
                  <a:txBody>
                    <a:bodyPr/>
                    <a:lstStyle/>
                    <a:p>
                      <a:pPr algn="ctr" fontAlgn="base">
                        <a:lnSpc>
                          <a:spcPct val="107000"/>
                        </a:lnSpc>
                        <a:spcAft>
                          <a:spcPts val="800"/>
                        </a:spcAft>
                      </a:pPr>
                      <a:r>
                        <a:rPr lang="it-IT" sz="1100">
                          <a:effectLst/>
                        </a:rPr>
                        <a:t>Grandezza lotto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algn="ctr" fontAlgn="base">
                        <a:lnSpc>
                          <a:spcPct val="107000"/>
                        </a:lnSpc>
                        <a:spcAft>
                          <a:spcPts val="800"/>
                        </a:spcAft>
                      </a:pPr>
                      <a:r>
                        <a:rPr lang="it-IT" sz="1100">
                          <a:effectLst/>
                        </a:rPr>
                        <a:t>Screening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it-IT"/>
                    </a:p>
                  </a:txBody>
                  <a:tcPr/>
                </a:tc>
                <a:tc hMerge="1">
                  <a:txBody>
                    <a:bodyPr/>
                    <a:lstStyle/>
                    <a:p>
                      <a:endParaRPr lang="it-IT"/>
                    </a:p>
                  </a:txBody>
                  <a:tcPr/>
                </a:tc>
                <a:tc rowSpan="2">
                  <a:txBody>
                    <a:bodyPr/>
                    <a:lstStyle/>
                    <a:p>
                      <a:pPr algn="ctr" fontAlgn="base">
                        <a:lnSpc>
                          <a:spcPct val="107000"/>
                        </a:lnSpc>
                        <a:spcAft>
                          <a:spcPts val="800"/>
                        </a:spcAft>
                      </a:pPr>
                      <a:r>
                        <a:rPr lang="it-IT" sz="1100" dirty="0">
                          <a:effectLst/>
                        </a:rPr>
                        <a:t>Saggi Raccomandati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0"/>
                  </a:ext>
                </a:extLst>
              </a:tr>
              <a:tr h="170603">
                <a:tc vMerge="1">
                  <a:txBody>
                    <a:bodyPr/>
                    <a:lstStyle/>
                    <a:p>
                      <a:endParaRPr lang="it-IT"/>
                    </a:p>
                  </a:txBody>
                  <a:tcPr/>
                </a:tc>
                <a:tc>
                  <a:txBody>
                    <a:bodyPr/>
                    <a:lstStyle/>
                    <a:p>
                      <a:pPr algn="ctr" fontAlgn="base">
                        <a:lnSpc>
                          <a:spcPct val="107000"/>
                        </a:lnSpc>
                        <a:spcAft>
                          <a:spcPts val="800"/>
                        </a:spcAft>
                      </a:pPr>
                      <a:r>
                        <a:rPr lang="it-IT" sz="1100">
                          <a:effectLst/>
                        </a:rPr>
                        <a:t>Livello 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Livello 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Livello 3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vMerge="1">
                  <a:txBody>
                    <a:bodyPr/>
                    <a:lstStyle/>
                    <a:p>
                      <a:endParaRPr lang="it-IT"/>
                    </a:p>
                  </a:txBody>
                  <a:tcPr/>
                </a:tc>
                <a:extLst>
                  <a:ext uri="{0D108BD9-81ED-4DB2-BD59-A6C34878D82A}">
                    <a16:rowId xmlns:a16="http://schemas.microsoft.com/office/drawing/2014/main" val="10001"/>
                  </a:ext>
                </a:extLst>
              </a:tr>
              <a:tr h="170603">
                <a:tc>
                  <a:txBody>
                    <a:bodyPr/>
                    <a:lstStyle/>
                    <a:p>
                      <a:pPr algn="ctr" fontAlgn="base">
                        <a:lnSpc>
                          <a:spcPct val="107000"/>
                        </a:lnSpc>
                        <a:spcAft>
                          <a:spcPts val="800"/>
                        </a:spcAft>
                      </a:pPr>
                      <a:r>
                        <a:rPr lang="it-IT" sz="1100">
                          <a:effectLst/>
                        </a:rPr>
                        <a:t>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2"/>
                  </a:ext>
                </a:extLst>
              </a:tr>
              <a:tr h="170603">
                <a:tc>
                  <a:txBody>
                    <a:bodyPr/>
                    <a:lstStyle/>
                    <a:p>
                      <a:pPr algn="ctr" fontAlgn="base">
                        <a:lnSpc>
                          <a:spcPct val="107000"/>
                        </a:lnSpc>
                        <a:spcAft>
                          <a:spcPts val="800"/>
                        </a:spcAft>
                      </a:pPr>
                      <a:r>
                        <a:rPr lang="it-IT" sz="1100">
                          <a:effectLst/>
                        </a:rPr>
                        <a:t>da 2 a 8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3"/>
                  </a:ext>
                </a:extLst>
              </a:tr>
              <a:tr h="170603">
                <a:tc>
                  <a:txBody>
                    <a:bodyPr/>
                    <a:lstStyle/>
                    <a:p>
                      <a:pPr algn="ctr" fontAlgn="base">
                        <a:lnSpc>
                          <a:spcPct val="107000"/>
                        </a:lnSpc>
                        <a:spcAft>
                          <a:spcPts val="800"/>
                        </a:spcAft>
                      </a:pPr>
                      <a:r>
                        <a:rPr lang="it-IT" sz="1100">
                          <a:effectLst/>
                        </a:rPr>
                        <a:t>da 9 a 15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3 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4"/>
                  </a:ext>
                </a:extLst>
              </a:tr>
              <a:tr h="170603">
                <a:tc>
                  <a:txBody>
                    <a:bodyPr/>
                    <a:lstStyle/>
                    <a:p>
                      <a:pPr algn="ctr" fontAlgn="base">
                        <a:lnSpc>
                          <a:spcPct val="107000"/>
                        </a:lnSpc>
                        <a:spcAft>
                          <a:spcPts val="800"/>
                        </a:spcAft>
                      </a:pPr>
                      <a:r>
                        <a:rPr lang="it-IT" sz="1100">
                          <a:effectLst/>
                        </a:rPr>
                        <a:t>da 16 a 25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3 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5 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5"/>
                  </a:ext>
                </a:extLst>
              </a:tr>
              <a:tr h="170603">
                <a:tc>
                  <a:txBody>
                    <a:bodyPr/>
                    <a:lstStyle/>
                    <a:p>
                      <a:pPr algn="ctr" fontAlgn="base">
                        <a:lnSpc>
                          <a:spcPct val="107000"/>
                        </a:lnSpc>
                        <a:spcAft>
                          <a:spcPts val="800"/>
                        </a:spcAft>
                      </a:pPr>
                      <a:r>
                        <a:rPr lang="it-IT" sz="1100">
                          <a:effectLst/>
                        </a:rPr>
                        <a:t>da 26 a 50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5 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8 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6"/>
                  </a:ext>
                </a:extLst>
              </a:tr>
              <a:tr h="170603">
                <a:tc>
                  <a:txBody>
                    <a:bodyPr/>
                    <a:lstStyle/>
                    <a:p>
                      <a:pPr algn="ctr" fontAlgn="base">
                        <a:lnSpc>
                          <a:spcPct val="107000"/>
                        </a:lnSpc>
                        <a:spcAft>
                          <a:spcPts val="800"/>
                        </a:spcAft>
                      </a:pPr>
                      <a:r>
                        <a:rPr lang="it-IT" sz="1100">
                          <a:effectLst/>
                        </a:rPr>
                        <a:t>da 51 A 90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5 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13 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7"/>
                  </a:ext>
                </a:extLst>
              </a:tr>
              <a:tr h="170603">
                <a:tc>
                  <a:txBody>
                    <a:bodyPr/>
                    <a:lstStyle/>
                    <a:p>
                      <a:pPr algn="ctr" fontAlgn="base">
                        <a:lnSpc>
                          <a:spcPct val="107000"/>
                        </a:lnSpc>
                        <a:spcAft>
                          <a:spcPts val="800"/>
                        </a:spcAft>
                      </a:pPr>
                      <a:r>
                        <a:rPr lang="it-IT" sz="1100">
                          <a:effectLst/>
                        </a:rPr>
                        <a:t>da 91 a 150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3 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8 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8"/>
                  </a:ext>
                </a:extLst>
              </a:tr>
              <a:tr h="170603">
                <a:tc>
                  <a:txBody>
                    <a:bodyPr/>
                    <a:lstStyle/>
                    <a:p>
                      <a:pPr algn="ctr" fontAlgn="base">
                        <a:lnSpc>
                          <a:spcPct val="107000"/>
                        </a:lnSpc>
                        <a:spcAft>
                          <a:spcPts val="800"/>
                        </a:spcAft>
                      </a:pPr>
                      <a:r>
                        <a:rPr lang="it-IT" sz="1100">
                          <a:effectLst/>
                        </a:rPr>
                        <a:t>da 151 a 280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5 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13 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32 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9"/>
                  </a:ext>
                </a:extLst>
              </a:tr>
              <a:tr h="170603">
                <a:tc>
                  <a:txBody>
                    <a:bodyPr/>
                    <a:lstStyle/>
                    <a:p>
                      <a:pPr algn="ctr" fontAlgn="base">
                        <a:lnSpc>
                          <a:spcPct val="107000"/>
                        </a:lnSpc>
                        <a:spcAft>
                          <a:spcPts val="800"/>
                        </a:spcAft>
                      </a:pPr>
                      <a:r>
                        <a:rPr lang="it-IT" sz="1100">
                          <a:effectLst/>
                        </a:rPr>
                        <a:t>da 281 a 500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5 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50 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0"/>
                  </a:ext>
                </a:extLst>
              </a:tr>
              <a:tr h="170603">
                <a:tc>
                  <a:txBody>
                    <a:bodyPr/>
                    <a:lstStyle/>
                    <a:p>
                      <a:pPr algn="ctr" fontAlgn="base">
                        <a:lnSpc>
                          <a:spcPct val="107000"/>
                        </a:lnSpc>
                        <a:spcAft>
                          <a:spcPts val="800"/>
                        </a:spcAft>
                      </a:pPr>
                      <a:r>
                        <a:rPr lang="it-IT" sz="1100">
                          <a:effectLst/>
                        </a:rPr>
                        <a:t>da 501 a 1.200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8 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32 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80 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1"/>
                  </a:ext>
                </a:extLst>
              </a:tr>
              <a:tr h="170603">
                <a:tc>
                  <a:txBody>
                    <a:bodyPr/>
                    <a:lstStyle/>
                    <a:p>
                      <a:pPr algn="ctr" fontAlgn="base">
                        <a:lnSpc>
                          <a:spcPct val="107000"/>
                        </a:lnSpc>
                        <a:spcAft>
                          <a:spcPts val="800"/>
                        </a:spcAft>
                      </a:pPr>
                      <a:r>
                        <a:rPr lang="it-IT" sz="1100">
                          <a:effectLst/>
                        </a:rPr>
                        <a:t>da 1.201 a 3.200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13 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50 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125 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3 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2"/>
                  </a:ext>
                </a:extLst>
              </a:tr>
              <a:tr h="170603">
                <a:tc>
                  <a:txBody>
                    <a:bodyPr/>
                    <a:lstStyle/>
                    <a:p>
                      <a:pPr algn="ctr" fontAlgn="base">
                        <a:lnSpc>
                          <a:spcPct val="107000"/>
                        </a:lnSpc>
                        <a:spcAft>
                          <a:spcPts val="800"/>
                        </a:spcAft>
                      </a:pPr>
                      <a:r>
                        <a:rPr lang="it-IT" sz="1100">
                          <a:effectLst/>
                        </a:rPr>
                        <a:t>da 3.201 a 10.000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13 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80 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200 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4 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3"/>
                  </a:ext>
                </a:extLst>
              </a:tr>
              <a:tr h="170603">
                <a:tc>
                  <a:txBody>
                    <a:bodyPr/>
                    <a:lstStyle/>
                    <a:p>
                      <a:pPr algn="ctr" fontAlgn="base">
                        <a:lnSpc>
                          <a:spcPct val="107000"/>
                        </a:lnSpc>
                        <a:spcAft>
                          <a:spcPts val="800"/>
                        </a:spcAft>
                      </a:pPr>
                      <a:r>
                        <a:rPr lang="it-IT" sz="1100">
                          <a:effectLst/>
                        </a:rPr>
                        <a:t>da 10.001 a 35000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20 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125 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315 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dirty="0">
                          <a:effectLst/>
                        </a:rPr>
                        <a:t>5 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4"/>
                  </a:ext>
                </a:extLst>
              </a:tr>
            </a:tbl>
          </a:graphicData>
        </a:graphic>
      </p:graphicFrame>
      <p:sp>
        <p:nvSpPr>
          <p:cNvPr id="8" name="CasellaDiTesto 7">
            <a:extLst>
              <a:ext uri="{FF2B5EF4-FFF2-40B4-BE49-F238E27FC236}">
                <a16:creationId xmlns:a16="http://schemas.microsoft.com/office/drawing/2014/main" id="{3C183B31-28BD-06E6-AF74-D7E602C3303D}"/>
              </a:ext>
            </a:extLst>
          </p:cNvPr>
          <p:cNvSpPr txBox="1"/>
          <p:nvPr/>
        </p:nvSpPr>
        <p:spPr>
          <a:xfrm>
            <a:off x="0" y="601663"/>
            <a:ext cx="9144000" cy="969962"/>
          </a:xfrm>
          <a:prstGeom prst="rect">
            <a:avLst/>
          </a:prstGeom>
          <a:solidFill>
            <a:srgbClr val="00B0F0">
              <a:alpha val="45000"/>
            </a:srgbClr>
          </a:solidFill>
        </p:spPr>
        <p:style>
          <a:lnRef idx="1">
            <a:schemeClr val="accent4"/>
          </a:lnRef>
          <a:fillRef idx="3">
            <a:schemeClr val="accent4"/>
          </a:fillRef>
          <a:effectRef idx="2">
            <a:schemeClr val="accent4"/>
          </a:effectRef>
          <a:fontRef idx="minor">
            <a:schemeClr val="lt1"/>
          </a:fontRef>
        </p:style>
        <p:txBody>
          <a:bodyPr>
            <a:spAutoFit/>
          </a:bodyPr>
          <a:lstStyle/>
          <a:p>
            <a:pPr algn="ctr">
              <a:defRPr/>
            </a:pPr>
            <a:endParaRPr lang="it-IT" sz="825" b="1" dirty="0">
              <a:solidFill>
                <a:schemeClr val="bg1"/>
              </a:solidFill>
              <a:latin typeface="Calibri" panose="020F0502020204030204" pitchFamily="34" charset="0"/>
              <a:ea typeface="Calibri" panose="020F0502020204030204" pitchFamily="34" charset="0"/>
            </a:endParaRPr>
          </a:p>
          <a:p>
            <a:pPr algn="ctr">
              <a:defRPr/>
            </a:pPr>
            <a:r>
              <a:rPr lang="it-IT" sz="1350" b="1" dirty="0">
                <a:solidFill>
                  <a:schemeClr val="bg1"/>
                </a:solidFill>
                <a:latin typeface="Calibri" panose="020F0502020204030204" pitchFamily="34" charset="0"/>
                <a:ea typeface="Calibri" panose="020F0502020204030204" pitchFamily="34" charset="0"/>
              </a:rPr>
              <a:t>IL TARIFFARIO DEGLI UFFICI DEL  SAGGIO DELLE CAMERE DI COMMERCIO</a:t>
            </a:r>
          </a:p>
          <a:p>
            <a:pPr algn="ctr">
              <a:defRPr/>
            </a:pPr>
            <a:r>
              <a:rPr lang="it-IT" sz="1350" dirty="0">
                <a:solidFill>
                  <a:schemeClr val="bg1"/>
                </a:solidFill>
                <a:latin typeface="Calibri" panose="020F0502020204030204" pitchFamily="34" charset="0"/>
                <a:ea typeface="Calibri" panose="020F0502020204030204" pitchFamily="34" charset="0"/>
              </a:rPr>
              <a:t>per i servizi di saggio e marcatura </a:t>
            </a:r>
            <a:r>
              <a:rPr lang="it-IT" sz="1350" b="1" dirty="0">
                <a:solidFill>
                  <a:schemeClr val="bg1"/>
                </a:solidFill>
                <a:latin typeface="Calibri" panose="020F0502020204030204" pitchFamily="34" charset="0"/>
                <a:ea typeface="Calibri" panose="020F0502020204030204" pitchFamily="34" charset="0"/>
              </a:rPr>
              <a:t>«Italia Turrita» </a:t>
            </a:r>
            <a:r>
              <a:rPr lang="it-IT" sz="1350" dirty="0">
                <a:latin typeface="Calibri" panose="020F0502020204030204" pitchFamily="34" charset="0"/>
              </a:rPr>
              <a:t>ai sensi del DPR del 4 agosto 2015, n. 168 </a:t>
            </a:r>
            <a:r>
              <a:rPr lang="it-IT" sz="1350" dirty="0">
                <a:solidFill>
                  <a:schemeClr val="bg1"/>
                </a:solidFill>
                <a:latin typeface="Calibri" panose="020F0502020204030204" pitchFamily="34" charset="0"/>
                <a:ea typeface="Calibri" panose="020F0502020204030204" pitchFamily="34" charset="0"/>
              </a:rPr>
              <a:t>e apposizione del «</a:t>
            </a:r>
            <a:r>
              <a:rPr lang="it-IT" sz="1350" b="1" dirty="0">
                <a:solidFill>
                  <a:schemeClr val="bg1"/>
                </a:solidFill>
                <a:latin typeface="Calibri" panose="020F0502020204030204" pitchFamily="34" charset="0"/>
                <a:ea typeface="Calibri" panose="020F0502020204030204" pitchFamily="34" charset="0"/>
              </a:rPr>
              <a:t>Marchio Comune di Controllo»</a:t>
            </a:r>
            <a:r>
              <a:rPr lang="it-IT" sz="1350" dirty="0">
                <a:solidFill>
                  <a:schemeClr val="bg1"/>
                </a:solidFill>
                <a:latin typeface="Calibri" panose="020F0502020204030204" pitchFamily="34" charset="0"/>
                <a:ea typeface="Calibri" panose="020F0502020204030204" pitchFamily="34" charset="0"/>
              </a:rPr>
              <a:t> della Convenzione di Vienna</a:t>
            </a:r>
          </a:p>
          <a:p>
            <a:pPr algn="ctr">
              <a:defRPr/>
            </a:pPr>
            <a:endParaRPr lang="it-IT" sz="825" dirty="0">
              <a:solidFill>
                <a:schemeClr val="bg1"/>
              </a:solidFill>
              <a:latin typeface="Calibri" panose="020F0502020204030204" pitchFamily="34" charset="0"/>
            </a:endParaRPr>
          </a:p>
        </p:txBody>
      </p:sp>
      <p:pic>
        <p:nvPicPr>
          <p:cNvPr id="28776" name="Immagine 8" descr="Immagine che contiene oggetto, scuro, sedendo, orologio&#10;&#10;Descrizione generata automaticamente">
            <a:extLst>
              <a:ext uri="{FF2B5EF4-FFF2-40B4-BE49-F238E27FC236}">
                <a16:creationId xmlns:a16="http://schemas.microsoft.com/office/drawing/2014/main" id="{55661DE4-DA14-2E9C-7722-A9B4086FB9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0975" y="5803900"/>
            <a:ext cx="239077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a:extLst>
              <a:ext uri="{FF2B5EF4-FFF2-40B4-BE49-F238E27FC236}">
                <a16:creationId xmlns:a16="http://schemas.microsoft.com/office/drawing/2014/main" id="{B885A9F3-D989-6BE2-501D-C5D1EF69A86D}"/>
              </a:ext>
            </a:extLst>
          </p:cNvPr>
          <p:cNvGraphicFramePr>
            <a:graphicFrameLocks noGrp="1"/>
          </p:cNvGraphicFramePr>
          <p:nvPr>
            <p:ph idx="1"/>
          </p:nvPr>
        </p:nvGraphicFramePr>
        <p:xfrm>
          <a:off x="1258888" y="4797425"/>
          <a:ext cx="5715000" cy="1049847"/>
        </p:xfrm>
        <a:graphic>
          <a:graphicData uri="http://schemas.openxmlformats.org/drawingml/2006/table">
            <a:tbl>
              <a:tblPr firstRow="1" firstCol="1" bandRow="1">
                <a:tableStyleId>{5C22544A-7EE6-4342-B048-85BDC9FD1C3A}</a:tableStyleId>
              </a:tblPr>
              <a:tblGrid>
                <a:gridCol w="1428750">
                  <a:extLst>
                    <a:ext uri="{9D8B030D-6E8A-4147-A177-3AD203B41FA5}">
                      <a16:colId xmlns:a16="http://schemas.microsoft.com/office/drawing/2014/main" val="20000"/>
                    </a:ext>
                  </a:extLst>
                </a:gridCol>
                <a:gridCol w="1428750">
                  <a:extLst>
                    <a:ext uri="{9D8B030D-6E8A-4147-A177-3AD203B41FA5}">
                      <a16:colId xmlns:a16="http://schemas.microsoft.com/office/drawing/2014/main" val="20001"/>
                    </a:ext>
                  </a:extLst>
                </a:gridCol>
                <a:gridCol w="1428750">
                  <a:extLst>
                    <a:ext uri="{9D8B030D-6E8A-4147-A177-3AD203B41FA5}">
                      <a16:colId xmlns:a16="http://schemas.microsoft.com/office/drawing/2014/main" val="20002"/>
                    </a:ext>
                  </a:extLst>
                </a:gridCol>
                <a:gridCol w="1428750">
                  <a:extLst>
                    <a:ext uri="{9D8B030D-6E8A-4147-A177-3AD203B41FA5}">
                      <a16:colId xmlns:a16="http://schemas.microsoft.com/office/drawing/2014/main" val="20003"/>
                    </a:ext>
                  </a:extLst>
                </a:gridCol>
              </a:tblGrid>
              <a:tr h="349779">
                <a:tc>
                  <a:txBody>
                    <a:bodyPr/>
                    <a:lstStyle/>
                    <a:p>
                      <a:pPr algn="ctr" fontAlgn="base">
                        <a:lnSpc>
                          <a:spcPct val="107000"/>
                        </a:lnSpc>
                        <a:spcAft>
                          <a:spcPts val="800"/>
                        </a:spcAft>
                      </a:pPr>
                      <a:r>
                        <a:rPr lang="it-IT" sz="1100">
                          <a:effectLst/>
                        </a:rPr>
                        <a:t>Livello 3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dirty="0">
                          <a:effectLst/>
                        </a:rPr>
                        <a:t>0 - 94,9%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livello di fiducia minimo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maggiore screening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0"/>
                  </a:ext>
                </a:extLst>
              </a:tr>
              <a:tr h="349779">
                <a:tc>
                  <a:txBody>
                    <a:bodyPr/>
                    <a:lstStyle/>
                    <a:p>
                      <a:pPr algn="ctr" fontAlgn="base">
                        <a:lnSpc>
                          <a:spcPct val="107000"/>
                        </a:lnSpc>
                        <a:spcAft>
                          <a:spcPts val="800"/>
                        </a:spcAft>
                      </a:pPr>
                      <a:r>
                        <a:rPr lang="it-IT" sz="1100">
                          <a:effectLst/>
                        </a:rPr>
                        <a:t>Livello 2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95 - 98,9%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livello di fiducia normale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1"/>
                  </a:ext>
                </a:extLst>
              </a:tr>
              <a:tr h="349779">
                <a:tc>
                  <a:txBody>
                    <a:bodyPr/>
                    <a:lstStyle/>
                    <a:p>
                      <a:pPr algn="ctr" fontAlgn="base">
                        <a:lnSpc>
                          <a:spcPct val="107000"/>
                        </a:lnSpc>
                        <a:spcAft>
                          <a:spcPts val="800"/>
                        </a:spcAft>
                      </a:pPr>
                      <a:r>
                        <a:rPr lang="it-IT" sz="1100">
                          <a:effectLst/>
                        </a:rPr>
                        <a:t>Livello 1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+ 99%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a:effectLst/>
                        </a:rPr>
                        <a:t>livello di fiducia massimo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800"/>
                        </a:spcAft>
                      </a:pPr>
                      <a:r>
                        <a:rPr lang="it-IT" sz="1100" dirty="0">
                          <a:effectLst/>
                        </a:rPr>
                        <a:t>minore screening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2"/>
                  </a:ext>
                </a:extLst>
              </a:tr>
            </a:tbl>
          </a:graphicData>
        </a:graphic>
      </p:graphicFrame>
      <p:sp>
        <p:nvSpPr>
          <p:cNvPr id="29720" name="Rectangle 2">
            <a:extLst>
              <a:ext uri="{FF2B5EF4-FFF2-40B4-BE49-F238E27FC236}">
                <a16:creationId xmlns:a16="http://schemas.microsoft.com/office/drawing/2014/main" id="{8F1A9202-D9E5-3893-08B5-AA6A2F51A432}"/>
              </a:ext>
            </a:extLst>
          </p:cNvPr>
          <p:cNvSpPr>
            <a:spLocks noChangeArrowheads="1"/>
          </p:cNvSpPr>
          <p:nvPr/>
        </p:nvSpPr>
        <p:spPr bwMode="auto">
          <a:xfrm>
            <a:off x="827088" y="1654175"/>
            <a:ext cx="6337300" cy="130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it-IT" altLang="it-IT" sz="1100" b="1">
                <a:latin typeface="Calibri" panose="020F0502020204030204" pitchFamily="34" charset="0"/>
                <a:cs typeface="Calibri" panose="020F0502020204030204" pitchFamily="34" charset="0"/>
              </a:rPr>
              <a:t>Criteri di classificazione dei clienti</a:t>
            </a:r>
            <a:endParaRPr lang="it-IT" altLang="it-IT" sz="600"/>
          </a:p>
          <a:p>
            <a:r>
              <a:rPr lang="it-IT" altLang="it-IT" sz="1100">
                <a:latin typeface="Calibri" panose="020F0502020204030204" pitchFamily="34" charset="0"/>
                <a:cs typeface="Times New Roman" panose="02020603050405020304" pitchFamily="18" charset="0"/>
              </a:rPr>
              <a:t>A ciascun cliente viene assegnato un codice di rating secondo i criteri di seguito descritti.</a:t>
            </a:r>
            <a:endParaRPr lang="it-IT" altLang="it-IT" sz="600"/>
          </a:p>
          <a:p>
            <a:r>
              <a:rPr lang="it-IT" altLang="it-IT" sz="1100">
                <a:latin typeface="Calibri" panose="020F0502020204030204" pitchFamily="34" charset="0"/>
                <a:cs typeface="Times New Roman" panose="02020603050405020304" pitchFamily="18" charset="0"/>
              </a:rPr>
              <a:t>Vi sono tre diversi livelli di classificazione determinati sulla base del livello di qualità della conformità degli oggetti rilevato durante l’anno in corso. Le informazioni devono essere conservate per almeno due anni. Il livello di screening è determinato secondo la seguente formula:</a:t>
            </a:r>
            <a:endParaRPr lang="it-IT" altLang="it-IT" sz="600"/>
          </a:p>
          <a:p>
            <a:endParaRPr lang="it-IT" altLang="it-IT"/>
          </a:p>
        </p:txBody>
      </p:sp>
      <p:pic>
        <p:nvPicPr>
          <p:cNvPr id="29721" name="Immagine 1" descr="Immagine che contiene testo&#10;&#10;Descrizione generata automaticamente">
            <a:extLst>
              <a:ext uri="{FF2B5EF4-FFF2-40B4-BE49-F238E27FC236}">
                <a16:creationId xmlns:a16="http://schemas.microsoft.com/office/drawing/2014/main" id="{A86111E6-1A10-38F1-608E-C30C449703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2790825"/>
            <a:ext cx="2727325"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22" name="Rectangle 3">
            <a:extLst>
              <a:ext uri="{FF2B5EF4-FFF2-40B4-BE49-F238E27FC236}">
                <a16:creationId xmlns:a16="http://schemas.microsoft.com/office/drawing/2014/main" id="{CF05A50B-39CB-217B-67BC-1CB5FD2D1DB8}"/>
              </a:ext>
            </a:extLst>
          </p:cNvPr>
          <p:cNvSpPr>
            <a:spLocks noChangeArrowheads="1"/>
          </p:cNvSpPr>
          <p:nvPr/>
        </p:nvSpPr>
        <p:spPr bwMode="auto">
          <a:xfrm>
            <a:off x="323528" y="3246076"/>
            <a:ext cx="8401372" cy="1585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indent="447675">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it-IT" altLang="it-IT" sz="1100" dirty="0">
                <a:latin typeface="Calibri" panose="020F0502020204030204" pitchFamily="34" charset="0"/>
                <a:cs typeface="Times New Roman" panose="02020603050405020304" pitchFamily="18" charset="0"/>
              </a:rPr>
              <a:t> </a:t>
            </a:r>
            <a:endParaRPr lang="it-IT" altLang="it-IT" sz="600" dirty="0"/>
          </a:p>
          <a:p>
            <a:r>
              <a:rPr lang="it-IT" altLang="it-IT" sz="1100" dirty="0">
                <a:latin typeface="Calibri" panose="020F0502020204030204" pitchFamily="34" charset="0"/>
                <a:cs typeface="Times New Roman" panose="02020603050405020304" pitchFamily="18" charset="0"/>
              </a:rPr>
              <a:t>Dove: </a:t>
            </a:r>
            <a:endParaRPr lang="it-IT" altLang="it-IT" sz="600" dirty="0"/>
          </a:p>
          <a:p>
            <a:r>
              <a:rPr lang="it-IT" altLang="it-IT" sz="1100" dirty="0">
                <a:latin typeface="Calibri" panose="020F0502020204030204" pitchFamily="34" charset="0"/>
                <a:cs typeface="Times New Roman" panose="02020603050405020304" pitchFamily="18" charset="0"/>
              </a:rPr>
              <a:t>oggetti respinti = oggetti non conformi ai requisiti materiali e tecnici previsti.  </a:t>
            </a:r>
            <a:endParaRPr lang="it-IT" altLang="it-IT" sz="600" dirty="0"/>
          </a:p>
          <a:p>
            <a:r>
              <a:rPr lang="it-IT" altLang="it-IT" sz="900" dirty="0">
                <a:latin typeface="Calibri" panose="020F0502020204030204" pitchFamily="34" charset="0"/>
                <a:cs typeface="Times New Roman" panose="02020603050405020304" pitchFamily="18" charset="0"/>
              </a:rPr>
              <a:t>Nota: detti requisiti includono, per esempio, il titolo, i rivestimenti autorizzati, la composizione delle saldature, le parti funzionali e ogni altro requisito tecnico.  </a:t>
            </a:r>
            <a:endParaRPr lang="it-IT" altLang="it-IT" sz="600" dirty="0"/>
          </a:p>
          <a:p>
            <a:r>
              <a:rPr lang="it-IT" altLang="it-IT" sz="1100" dirty="0">
                <a:latin typeface="Calibri" panose="020F0502020204030204" pitchFamily="34" charset="0"/>
                <a:cs typeface="Times New Roman" panose="02020603050405020304" pitchFamily="18" charset="0"/>
              </a:rPr>
              <a:t>Σ oggetti respinti = la somma totale degli oggetti respinti.  </a:t>
            </a:r>
            <a:endParaRPr lang="it-IT" altLang="it-IT" sz="600" dirty="0"/>
          </a:p>
          <a:p>
            <a:r>
              <a:rPr lang="it-IT" altLang="it-IT" sz="900" dirty="0">
                <a:latin typeface="Calibri" panose="020F0502020204030204" pitchFamily="34" charset="0"/>
                <a:cs typeface="Times New Roman" panose="02020603050405020304" pitchFamily="18" charset="0"/>
              </a:rPr>
              <a:t>       Nota: se un oggetto del lotto è respinto, tutti gli oggetti dello stesso lotto sono respinti.  </a:t>
            </a:r>
            <a:endParaRPr lang="it-IT" altLang="it-IT" sz="600" dirty="0"/>
          </a:p>
          <a:p>
            <a:r>
              <a:rPr lang="it-IT" altLang="it-IT" sz="1100" dirty="0">
                <a:latin typeface="Calibri" panose="020F0502020204030204" pitchFamily="34" charset="0"/>
                <a:cs typeface="Times New Roman" panose="02020603050405020304" pitchFamily="18" charset="0"/>
              </a:rPr>
              <a:t>OGGETTI ACCETTATI come % degli OGGETTI PRESENTATI </a:t>
            </a:r>
            <a:endParaRPr lang="it-IT" altLang="it-IT" sz="600" dirty="0"/>
          </a:p>
          <a:p>
            <a:endParaRPr lang="it-IT" altLang="it-IT" dirty="0"/>
          </a:p>
        </p:txBody>
      </p:sp>
      <p:sp>
        <p:nvSpPr>
          <p:cNvPr id="8" name="CasellaDiTesto 7">
            <a:extLst>
              <a:ext uri="{FF2B5EF4-FFF2-40B4-BE49-F238E27FC236}">
                <a16:creationId xmlns:a16="http://schemas.microsoft.com/office/drawing/2014/main" id="{B3030C82-8939-BAE1-A768-04EF1621F0B1}"/>
              </a:ext>
            </a:extLst>
          </p:cNvPr>
          <p:cNvSpPr txBox="1"/>
          <p:nvPr/>
        </p:nvSpPr>
        <p:spPr>
          <a:xfrm>
            <a:off x="0" y="298450"/>
            <a:ext cx="9144000" cy="969963"/>
          </a:xfrm>
          <a:prstGeom prst="rect">
            <a:avLst/>
          </a:prstGeom>
          <a:solidFill>
            <a:srgbClr val="00B0F0">
              <a:alpha val="45000"/>
            </a:srgbClr>
          </a:solidFill>
        </p:spPr>
        <p:style>
          <a:lnRef idx="1">
            <a:schemeClr val="accent4"/>
          </a:lnRef>
          <a:fillRef idx="3">
            <a:schemeClr val="accent4"/>
          </a:fillRef>
          <a:effectRef idx="2">
            <a:schemeClr val="accent4"/>
          </a:effectRef>
          <a:fontRef idx="minor">
            <a:schemeClr val="lt1"/>
          </a:fontRef>
        </p:style>
        <p:txBody>
          <a:bodyPr>
            <a:spAutoFit/>
          </a:bodyPr>
          <a:lstStyle/>
          <a:p>
            <a:pPr algn="ctr">
              <a:defRPr/>
            </a:pPr>
            <a:endParaRPr lang="it-IT" sz="825" b="1" dirty="0">
              <a:solidFill>
                <a:schemeClr val="bg1"/>
              </a:solidFill>
              <a:latin typeface="Calibri" panose="020F0502020204030204" pitchFamily="34" charset="0"/>
              <a:ea typeface="Calibri" panose="020F0502020204030204" pitchFamily="34" charset="0"/>
            </a:endParaRPr>
          </a:p>
          <a:p>
            <a:pPr algn="ctr">
              <a:defRPr/>
            </a:pPr>
            <a:r>
              <a:rPr lang="it-IT" sz="1350" b="1" dirty="0">
                <a:solidFill>
                  <a:schemeClr val="bg1"/>
                </a:solidFill>
                <a:latin typeface="Calibri" panose="020F0502020204030204" pitchFamily="34" charset="0"/>
                <a:ea typeface="Calibri" panose="020F0502020204030204" pitchFamily="34" charset="0"/>
              </a:rPr>
              <a:t>IL TARIFFARIO DEGLI UFFICI DEL  SAGGIO DELLE CAMERE DI COMMERCIO</a:t>
            </a:r>
          </a:p>
          <a:p>
            <a:pPr algn="ctr">
              <a:defRPr/>
            </a:pPr>
            <a:r>
              <a:rPr lang="it-IT" sz="1350" dirty="0">
                <a:solidFill>
                  <a:schemeClr val="bg1"/>
                </a:solidFill>
                <a:latin typeface="Calibri" panose="020F0502020204030204" pitchFamily="34" charset="0"/>
                <a:ea typeface="Calibri" panose="020F0502020204030204" pitchFamily="34" charset="0"/>
              </a:rPr>
              <a:t>per i servizi di saggio e marcatura </a:t>
            </a:r>
            <a:r>
              <a:rPr lang="it-IT" sz="1350" b="1" dirty="0">
                <a:solidFill>
                  <a:schemeClr val="bg1"/>
                </a:solidFill>
                <a:latin typeface="Calibri" panose="020F0502020204030204" pitchFamily="34" charset="0"/>
                <a:ea typeface="Calibri" panose="020F0502020204030204" pitchFamily="34" charset="0"/>
              </a:rPr>
              <a:t>«Italia Turrita» </a:t>
            </a:r>
            <a:r>
              <a:rPr lang="it-IT" sz="1350" dirty="0">
                <a:latin typeface="Calibri" panose="020F0502020204030204" pitchFamily="34" charset="0"/>
              </a:rPr>
              <a:t>ai sensi del DPR del 4 agosto 2015, n. 168 </a:t>
            </a:r>
            <a:r>
              <a:rPr lang="it-IT" sz="1350" dirty="0">
                <a:solidFill>
                  <a:schemeClr val="bg1"/>
                </a:solidFill>
                <a:latin typeface="Calibri" panose="020F0502020204030204" pitchFamily="34" charset="0"/>
                <a:ea typeface="Calibri" panose="020F0502020204030204" pitchFamily="34" charset="0"/>
              </a:rPr>
              <a:t>e apposizione del «</a:t>
            </a:r>
            <a:r>
              <a:rPr lang="it-IT" sz="1350" b="1" dirty="0">
                <a:solidFill>
                  <a:schemeClr val="bg1"/>
                </a:solidFill>
                <a:latin typeface="Calibri" panose="020F0502020204030204" pitchFamily="34" charset="0"/>
                <a:ea typeface="Calibri" panose="020F0502020204030204" pitchFamily="34" charset="0"/>
              </a:rPr>
              <a:t>Marchio Comune di Controllo»</a:t>
            </a:r>
            <a:r>
              <a:rPr lang="it-IT" sz="1350" dirty="0">
                <a:solidFill>
                  <a:schemeClr val="bg1"/>
                </a:solidFill>
                <a:latin typeface="Calibri" panose="020F0502020204030204" pitchFamily="34" charset="0"/>
                <a:ea typeface="Calibri" panose="020F0502020204030204" pitchFamily="34" charset="0"/>
              </a:rPr>
              <a:t> della Convenzione di Vienna</a:t>
            </a:r>
          </a:p>
          <a:p>
            <a:pPr algn="ctr">
              <a:defRPr/>
            </a:pPr>
            <a:endParaRPr lang="it-IT" sz="825" dirty="0">
              <a:solidFill>
                <a:schemeClr val="bg1"/>
              </a:solidFill>
              <a:latin typeface="Calibri" panose="020F0502020204030204" pitchFamily="34" charset="0"/>
            </a:endParaRPr>
          </a:p>
        </p:txBody>
      </p:sp>
      <p:pic>
        <p:nvPicPr>
          <p:cNvPr id="29724" name="Immagine 8" descr="Immagine che contiene oggetto, scuro, sedendo, orologio&#10;&#10;Descrizione generata automaticamente">
            <a:extLst>
              <a:ext uri="{FF2B5EF4-FFF2-40B4-BE49-F238E27FC236}">
                <a16:creationId xmlns:a16="http://schemas.microsoft.com/office/drawing/2014/main" id="{A42D7D6D-1ADA-C138-1A08-0DEF68EBA1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6700" y="5876925"/>
            <a:ext cx="239077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7">
            <a:extLst>
              <a:ext uri="{FF2B5EF4-FFF2-40B4-BE49-F238E27FC236}">
                <a16:creationId xmlns:a16="http://schemas.microsoft.com/office/drawing/2014/main" id="{818E92BD-45D6-A597-AFD3-E33BD6B06F5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l="3613"/>
          <a:stretch>
            <a:fillRect/>
          </a:stretch>
        </p:blipFill>
        <p:spPr bwMode="auto">
          <a:xfrm>
            <a:off x="0" y="2670175"/>
            <a:ext cx="3027363"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9">
            <a:extLst>
              <a:ext uri="{FF2B5EF4-FFF2-40B4-BE49-F238E27FC236}">
                <a16:creationId xmlns:a16="http://schemas.microsoft.com/office/drawing/2014/main" id="{EB8DC974-CDA3-F76B-5AB9-68261B452F15}"/>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l="35640"/>
          <a:stretch>
            <a:fillRect/>
          </a:stretch>
        </p:blipFill>
        <p:spPr bwMode="auto">
          <a:xfrm>
            <a:off x="0" y="2892425"/>
            <a:ext cx="1141413"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a:extLst>
              <a:ext uri="{FF2B5EF4-FFF2-40B4-BE49-F238E27FC236}">
                <a16:creationId xmlns:a16="http://schemas.microsoft.com/office/drawing/2014/main" id="{69BE4B70-62FE-2507-2AF9-5C5BD75FCE26}"/>
              </a:ext>
            </a:extLst>
          </p:cNvPr>
          <p:cNvSpPr>
            <a:spLocks noGrp="1" noRot="1" noChangeAspect="1" noMove="1" noResize="1" noEditPoints="1" noAdjustHandles="1" noChangeArrowheads="1" noChangeShapeType="1" noTextEdit="1"/>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5367" name="Picture 13">
            <a:extLst>
              <a:ext uri="{FF2B5EF4-FFF2-40B4-BE49-F238E27FC236}">
                <a16:creationId xmlns:a16="http://schemas.microsoft.com/office/drawing/2014/main" id="{84323EE4-5303-6F6B-A3CD-ED3059B7BC3B}"/>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t="28813"/>
          <a:stretch>
            <a:fillRect/>
          </a:stretch>
        </p:blipFill>
        <p:spPr bwMode="auto">
          <a:xfrm>
            <a:off x="5999163" y="0"/>
            <a:ext cx="1203325"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15">
            <a:extLst>
              <a:ext uri="{FF2B5EF4-FFF2-40B4-BE49-F238E27FC236}">
                <a16:creationId xmlns:a16="http://schemas.microsoft.com/office/drawing/2014/main" id="{FD7E3C51-9D19-2B2B-6301-CB4275CBE052}"/>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b="23320"/>
          <a:stretch>
            <a:fillRect/>
          </a:stretch>
        </p:blipFill>
        <p:spPr bwMode="auto">
          <a:xfrm>
            <a:off x="6454775" y="6096000"/>
            <a:ext cx="744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egnaposto contenuto 2">
            <a:extLst>
              <a:ext uri="{FF2B5EF4-FFF2-40B4-BE49-F238E27FC236}">
                <a16:creationId xmlns:a16="http://schemas.microsoft.com/office/drawing/2014/main" id="{9D3A1E95-4439-06FC-8760-E22026C9631C}"/>
              </a:ext>
            </a:extLst>
          </p:cNvPr>
          <p:cNvSpPr>
            <a:spLocks noGrp="1"/>
          </p:cNvSpPr>
          <p:nvPr>
            <p:ph idx="1"/>
          </p:nvPr>
        </p:nvSpPr>
        <p:spPr>
          <a:xfrm>
            <a:off x="156675" y="1509049"/>
            <a:ext cx="8460761" cy="4586951"/>
          </a:xfrm>
        </p:spPr>
        <p:txBody>
          <a:bodyPr lIns="91440" tIns="45720" rIns="91440" bIns="45720" anchor="t">
            <a:normAutofit/>
          </a:bodyPr>
          <a:lstStyle/>
          <a:p>
            <a:pPr>
              <a:defRPr/>
            </a:pPr>
            <a:r>
              <a:rPr lang="it-IT" sz="1400" dirty="0"/>
              <a:t>La Convenzione sul controllo e la punzonatura degli oggetti in metalli preziosi è un </a:t>
            </a:r>
            <a:r>
              <a:rPr lang="it-IT" sz="1400" b="1" dirty="0"/>
              <a:t>Trattato Internazionale</a:t>
            </a:r>
            <a:r>
              <a:rPr lang="it-IT" sz="1400" dirty="0"/>
              <a:t>, firmato a Vienna il 15 novembre 1972, che attualmente annovera l'adesione di 20 Paesi: </a:t>
            </a:r>
            <a:r>
              <a:rPr lang="it-IT" sz="1400" b="1" dirty="0"/>
              <a:t>Austria, Croazia, Cipro, Repubblica Ceca, Danimarca, Finlandia, Ungheria, Irlanda, Israele, Lettonia, Lituania, Olanda, Norvegia, Polonia, Portogallo, Slovacchia, Slovenia, Svezia, Svizzera e Regno Unito (+ in corso di adesione Italia, Ucraina, Sri Lanka)</a:t>
            </a:r>
          </a:p>
          <a:p>
            <a:pPr>
              <a:defRPr/>
            </a:pPr>
            <a:endParaRPr lang="it-IT" sz="1400" dirty="0"/>
          </a:p>
          <a:p>
            <a:pPr>
              <a:defRPr/>
            </a:pPr>
            <a:r>
              <a:rPr lang="it-IT" sz="1400" dirty="0"/>
              <a:t>Ha introdotto il </a:t>
            </a:r>
            <a:r>
              <a:rPr lang="it-IT" sz="1400" b="1" dirty="0"/>
              <a:t>primo marchio di garanzia internazionale - il Common Control Mark (CCM)</a:t>
            </a:r>
            <a:r>
              <a:rPr lang="it-IT" sz="1400" dirty="0"/>
              <a:t> - che viene </a:t>
            </a:r>
            <a:r>
              <a:rPr lang="it-IT" sz="1400" b="1" dirty="0"/>
              <a:t>applicato dagli Uffici di controllo nazionale designati </a:t>
            </a:r>
            <a:r>
              <a:rPr lang="it-IT" sz="1400" dirty="0"/>
              <a:t>sugli articoli di platino, oro, palladio e argento, previa verifica della loro finezza secondo i metodi concordati</a:t>
            </a:r>
          </a:p>
          <a:p>
            <a:pPr>
              <a:defRPr/>
            </a:pPr>
            <a:endParaRPr lang="it-IT" sz="1400" dirty="0"/>
          </a:p>
          <a:p>
            <a:pPr>
              <a:defRPr/>
            </a:pPr>
            <a:r>
              <a:rPr lang="it-IT" sz="1400" dirty="0"/>
              <a:t>Ha lo scopo primario di </a:t>
            </a:r>
            <a:r>
              <a:rPr lang="it-IT" sz="1400" b="1" dirty="0"/>
              <a:t>facilitare il commercio internazionale degli oggetti in metalli preziosi</a:t>
            </a:r>
            <a:r>
              <a:rPr lang="it-IT" sz="1400" dirty="0"/>
              <a:t>; le merci contrassegnate con il CCM, se idonee per il mercato interno del singolo Stato contraente, </a:t>
            </a:r>
            <a:r>
              <a:rPr lang="it-IT" sz="1400" b="1" dirty="0"/>
              <a:t>possono circolare sul territorio degli altri Stati contraenti senza ulteriori prove di controllo e marcature</a:t>
            </a:r>
            <a:r>
              <a:rPr lang="it-IT" sz="1400" dirty="0"/>
              <a:t>. </a:t>
            </a:r>
          </a:p>
          <a:p>
            <a:pPr>
              <a:defRPr/>
            </a:pPr>
            <a:endParaRPr lang="it-IT" sz="1400" dirty="0"/>
          </a:p>
          <a:p>
            <a:pPr>
              <a:defRPr/>
            </a:pPr>
            <a:r>
              <a:rPr lang="it-IT" sz="1400" b="1" dirty="0"/>
              <a:t>Il CCM non è accettato solo negli Stati contraenti della Convenzione ma anche in altri paesi, dove è riconosciuto come simbolo di "qualità". </a:t>
            </a:r>
            <a:r>
              <a:rPr lang="it-IT" sz="1400" dirty="0"/>
              <a:t> </a:t>
            </a:r>
          </a:p>
          <a:p>
            <a:pPr>
              <a:defRPr/>
            </a:pPr>
            <a:endParaRPr lang="it-IT" sz="1400" dirty="0">
              <a:highlight>
                <a:srgbClr val="FFFF00"/>
              </a:highlight>
            </a:endParaRPr>
          </a:p>
          <a:p>
            <a:pPr>
              <a:defRPr/>
            </a:pPr>
            <a:r>
              <a:rPr lang="it-IT" sz="1400" dirty="0"/>
              <a:t>Tutte le informazioni su https://hallmarkingconvention.org/</a:t>
            </a:r>
          </a:p>
        </p:txBody>
      </p:sp>
      <p:sp>
        <p:nvSpPr>
          <p:cNvPr id="15370" name="Titolo 1">
            <a:extLst>
              <a:ext uri="{FF2B5EF4-FFF2-40B4-BE49-F238E27FC236}">
                <a16:creationId xmlns:a16="http://schemas.microsoft.com/office/drawing/2014/main" id="{789BE33F-BDA8-9025-CDF2-490113341DA2}"/>
              </a:ext>
            </a:extLst>
          </p:cNvPr>
          <p:cNvSpPr txBox="1">
            <a:spLocks/>
          </p:cNvSpPr>
          <p:nvPr/>
        </p:nvSpPr>
        <p:spPr bwMode="auto">
          <a:xfrm>
            <a:off x="457200" y="206375"/>
            <a:ext cx="78597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a:defRPr sz="2400">
                <a:solidFill>
                  <a:schemeClr val="tx1"/>
                </a:solidFill>
                <a:latin typeface="Times New Roman" panose="02020603050405020304" pitchFamily="18" charset="0"/>
                <a:cs typeface="Arial" panose="020B0604020202020204" pitchFamily="34" charset="0"/>
              </a:defRPr>
            </a:lvl1pPr>
            <a:lvl2pPr marL="742950" indent="-285750" defTabSz="457200">
              <a:defRPr sz="2400">
                <a:solidFill>
                  <a:schemeClr val="tx1"/>
                </a:solidFill>
                <a:latin typeface="Times New Roman" panose="02020603050405020304" pitchFamily="18" charset="0"/>
                <a:cs typeface="Arial" panose="020B0604020202020204" pitchFamily="34" charset="0"/>
              </a:defRPr>
            </a:lvl2pPr>
            <a:lvl3pPr marL="1143000" indent="-228600" defTabSz="457200">
              <a:defRPr sz="2400">
                <a:solidFill>
                  <a:schemeClr val="tx1"/>
                </a:solidFill>
                <a:latin typeface="Times New Roman" panose="02020603050405020304" pitchFamily="18" charset="0"/>
                <a:cs typeface="Arial" panose="020B0604020202020204" pitchFamily="34" charset="0"/>
              </a:defRPr>
            </a:lvl3pPr>
            <a:lvl4pPr marL="1600200" indent="-228600" defTabSz="457200">
              <a:defRPr sz="2400">
                <a:solidFill>
                  <a:schemeClr val="tx1"/>
                </a:solidFill>
                <a:latin typeface="Times New Roman" panose="02020603050405020304" pitchFamily="18" charset="0"/>
                <a:cs typeface="Arial" panose="020B0604020202020204" pitchFamily="34" charset="0"/>
              </a:defRPr>
            </a:lvl4pPr>
            <a:lvl5pPr marL="2057400" indent="-228600" defTabSz="457200">
              <a:defRPr sz="2400">
                <a:solidFill>
                  <a:schemeClr val="tx1"/>
                </a:solidFill>
                <a:latin typeface="Times New Roman" panose="02020603050405020304" pitchFamily="18" charset="0"/>
                <a:cs typeface="Arial" panose="020B0604020202020204" pitchFamily="34" charset="0"/>
              </a:defRPr>
            </a:lvl5pPr>
            <a:lvl6pPr marL="2514600" indent="-228600" defTabSz="4572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4572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4572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4572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ltLang="it-IT">
                <a:solidFill>
                  <a:schemeClr val="tx2"/>
                </a:solidFill>
              </a:rPr>
              <a:t>La </a:t>
            </a:r>
            <a:r>
              <a:rPr lang="it-IT" altLang="it-IT" b="1">
                <a:solidFill>
                  <a:schemeClr val="tx2"/>
                </a:solidFill>
              </a:rPr>
              <a:t>Convenzione di Vienna</a:t>
            </a:r>
            <a:r>
              <a:rPr lang="it-IT" altLang="it-IT">
                <a:solidFill>
                  <a:schemeClr val="tx2"/>
                </a:solidFill>
              </a:rPr>
              <a:t> sui Metalli Preziosi</a:t>
            </a:r>
            <a:endParaRPr lang="en-US" altLang="it-IT">
              <a:solidFill>
                <a:schemeClr val="tx2"/>
              </a:solidFill>
            </a:endParaRPr>
          </a:p>
        </p:txBody>
      </p:sp>
      <p:pic>
        <p:nvPicPr>
          <p:cNvPr id="15371" name="Immagine 8" descr="Immagine che contiene oggetto, scuro, sedendo, orologio&#10;&#10;Descrizione generata automaticamente">
            <a:extLst>
              <a:ext uri="{FF2B5EF4-FFF2-40B4-BE49-F238E27FC236}">
                <a16:creationId xmlns:a16="http://schemas.microsoft.com/office/drawing/2014/main" id="{9E467748-9B7D-625A-01D6-EAC33F227A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1863" y="5661025"/>
            <a:ext cx="239077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7">
            <a:extLst>
              <a:ext uri="{FF2B5EF4-FFF2-40B4-BE49-F238E27FC236}">
                <a16:creationId xmlns:a16="http://schemas.microsoft.com/office/drawing/2014/main" id="{92D73356-C260-7CAD-23A9-660864A16405}"/>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l="3613"/>
          <a:stretch>
            <a:fillRect/>
          </a:stretch>
        </p:blipFill>
        <p:spPr bwMode="auto">
          <a:xfrm>
            <a:off x="0" y="2670175"/>
            <a:ext cx="3027363"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5">
            <a:extLst>
              <a:ext uri="{FF2B5EF4-FFF2-40B4-BE49-F238E27FC236}">
                <a16:creationId xmlns:a16="http://schemas.microsoft.com/office/drawing/2014/main" id="{0589E55B-9BD8-A0F1-8334-5CF5FFDEEB9E}"/>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b="23320"/>
          <a:stretch>
            <a:fillRect/>
          </a:stretch>
        </p:blipFill>
        <p:spPr bwMode="auto">
          <a:xfrm>
            <a:off x="6454775" y="6096000"/>
            <a:ext cx="744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a:extLst>
              <a:ext uri="{FF2B5EF4-FFF2-40B4-BE49-F238E27FC236}">
                <a16:creationId xmlns:a16="http://schemas.microsoft.com/office/drawing/2014/main" id="{406BBB99-5D7E-C6A0-88A1-9B79ED70373F}"/>
              </a:ext>
            </a:extLst>
          </p:cNvPr>
          <p:cNvSpPr>
            <a:spLocks noGrp="1"/>
          </p:cNvSpPr>
          <p:nvPr>
            <p:ph type="title"/>
          </p:nvPr>
        </p:nvSpPr>
        <p:spPr>
          <a:xfrm>
            <a:off x="1001713" y="152400"/>
            <a:ext cx="6707187" cy="1068388"/>
          </a:xfrm>
        </p:spPr>
        <p:txBody>
          <a:bodyPr vert="horz" lIns="91440" tIns="45720" rIns="91440" bIns="45720" rtlCol="0" anchor="b">
            <a:noAutofit/>
          </a:bodyPr>
          <a:lstStyle/>
          <a:p>
            <a:pPr>
              <a:defRPr/>
            </a:pPr>
            <a:r>
              <a:rPr lang="it-IT" sz="2400" b="1" dirty="0"/>
              <a:t>Gli Uffici del Saggio del Sistema Camerale</a:t>
            </a:r>
            <a:endParaRPr lang="en-US" sz="2400" kern="1200" dirty="0"/>
          </a:p>
        </p:txBody>
      </p:sp>
      <p:pic>
        <p:nvPicPr>
          <p:cNvPr id="17413" name="Immagine 14">
            <a:extLst>
              <a:ext uri="{FF2B5EF4-FFF2-40B4-BE49-F238E27FC236}">
                <a16:creationId xmlns:a16="http://schemas.microsoft.com/office/drawing/2014/main" id="{CD5C1405-9AB8-826F-0BF2-4EFF00D4F4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867650" y="414338"/>
            <a:ext cx="4365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ttangolo 3">
            <a:extLst>
              <a:ext uri="{FF2B5EF4-FFF2-40B4-BE49-F238E27FC236}">
                <a16:creationId xmlns:a16="http://schemas.microsoft.com/office/drawing/2014/main" id="{B5C6E78F-1EFE-4B11-55DA-425CBB1B12B0}"/>
              </a:ext>
            </a:extLst>
          </p:cNvPr>
          <p:cNvSpPr/>
          <p:nvPr/>
        </p:nvSpPr>
        <p:spPr>
          <a:xfrm>
            <a:off x="360363" y="1544638"/>
            <a:ext cx="8208962" cy="4616648"/>
          </a:xfrm>
          <a:prstGeom prst="rect">
            <a:avLst/>
          </a:prstGeom>
        </p:spPr>
        <p:txBody>
          <a:bodyPr>
            <a:spAutoFit/>
          </a:bodyPr>
          <a:lstStyle/>
          <a:p>
            <a:pPr>
              <a:defRPr/>
            </a:pPr>
            <a:r>
              <a:rPr lang="it-IT" sz="1400" dirty="0">
                <a:cs typeface="+mn-cs"/>
              </a:rPr>
              <a:t>Con la pubblicazione in Gazzetta Ufficiale della Legge 15 maggio 2023, n. 55 è stata ratificata l’adesione dell’Italia alla Convenzione di Vienna, entrata in vigore il 15 novembre 1972 per facilitare il commercio internazionale degli oggetti in metallo prezioso (platino, oro, palladio, argento).</a:t>
            </a:r>
          </a:p>
          <a:p>
            <a:pPr>
              <a:defRPr/>
            </a:pPr>
            <a:r>
              <a:rPr lang="it-IT" sz="1400" dirty="0">
                <a:cs typeface="+mn-cs"/>
              </a:rPr>
              <a:t>Nella legge è stato disposto, all’art.4, che </a:t>
            </a:r>
            <a:r>
              <a:rPr lang="it-IT" sz="1400" b="1" dirty="0">
                <a:cs typeface="+mn-cs"/>
              </a:rPr>
              <a:t>il Marchio Comune di Controllo (MCC) viene apposto dagli Uffici del saggio del sistema camerale</a:t>
            </a:r>
            <a:r>
              <a:rPr lang="it-IT" sz="1400" dirty="0">
                <a:cs typeface="+mn-cs"/>
              </a:rPr>
              <a:t> </a:t>
            </a:r>
            <a:r>
              <a:rPr lang="it-IT" sz="1400" b="1" i="1" u="sng" dirty="0">
                <a:cs typeface="+mn-cs"/>
              </a:rPr>
              <a:t>congiuntamente al marchio Italia Turrita</a:t>
            </a:r>
            <a:r>
              <a:rPr lang="it-IT" sz="1400" i="1" u="sng" dirty="0">
                <a:cs typeface="+mn-cs"/>
              </a:rPr>
              <a:t> </a:t>
            </a:r>
            <a:r>
              <a:rPr lang="it-IT" sz="1400" i="1" dirty="0">
                <a:cs typeface="+mn-cs"/>
              </a:rPr>
              <a:t>disciplinato dall’articolo 34, comma 1, del DPR 150/2002 che li identifica in modo univoco, come richiesto dalla Convenzione</a:t>
            </a:r>
            <a:endParaRPr lang="it-IT" sz="1400" dirty="0">
              <a:cs typeface="+mn-cs"/>
            </a:endParaRPr>
          </a:p>
          <a:p>
            <a:pPr>
              <a:defRPr/>
            </a:pPr>
            <a:endParaRPr lang="it-IT" sz="1400" dirty="0">
              <a:cs typeface="+mn-cs"/>
            </a:endParaRPr>
          </a:p>
          <a:p>
            <a:pPr>
              <a:defRPr/>
            </a:pPr>
            <a:endParaRPr lang="it-IT" sz="1400" dirty="0">
              <a:cs typeface="+mn-cs"/>
            </a:endParaRPr>
          </a:p>
          <a:p>
            <a:pPr>
              <a:defRPr/>
            </a:pPr>
            <a:endParaRPr lang="it-IT" sz="1400" dirty="0">
              <a:cs typeface="+mn-cs"/>
            </a:endParaRPr>
          </a:p>
          <a:p>
            <a:pPr>
              <a:defRPr/>
            </a:pPr>
            <a:endParaRPr lang="it-IT" sz="1400" dirty="0">
              <a:cs typeface="+mn-cs"/>
            </a:endParaRPr>
          </a:p>
          <a:p>
            <a:pPr>
              <a:defRPr/>
            </a:pPr>
            <a:endParaRPr lang="it-IT" sz="1400" dirty="0">
              <a:cs typeface="+mn-cs"/>
            </a:endParaRPr>
          </a:p>
          <a:p>
            <a:pPr>
              <a:defRPr/>
            </a:pPr>
            <a:endParaRPr lang="it-IT" sz="1400" dirty="0">
              <a:cs typeface="+mn-cs"/>
            </a:endParaRPr>
          </a:p>
          <a:p>
            <a:pPr>
              <a:defRPr/>
            </a:pPr>
            <a:endParaRPr lang="it-IT" sz="1400" dirty="0">
              <a:cs typeface="+mn-cs"/>
            </a:endParaRPr>
          </a:p>
          <a:p>
            <a:pPr>
              <a:defRPr/>
            </a:pPr>
            <a:r>
              <a:rPr lang="it-IT" sz="1400" dirty="0">
                <a:cs typeface="+mn-cs"/>
              </a:rPr>
              <a:t>Gli uffici del saggio riconosciuti dagli Stati contraenti svolgono l'attività di controllo in particolare per quanto riguarda:</a:t>
            </a:r>
          </a:p>
          <a:p>
            <a:pPr>
              <a:defRPr/>
            </a:pPr>
            <a:endParaRPr lang="it-IT" sz="1400" dirty="0">
              <a:cs typeface="+mn-cs"/>
            </a:endParaRPr>
          </a:p>
          <a:p>
            <a:pPr marL="285750" indent="-285750">
              <a:buFont typeface="Arial" panose="020B0604020202020204" pitchFamily="34" charset="0"/>
              <a:buChar char="•"/>
              <a:defRPr/>
            </a:pPr>
            <a:r>
              <a:rPr lang="it-IT" sz="1400" dirty="0">
                <a:cs typeface="+mn-cs"/>
              </a:rPr>
              <a:t>metodi di analisi</a:t>
            </a:r>
          </a:p>
          <a:p>
            <a:pPr>
              <a:defRPr/>
            </a:pPr>
            <a:endParaRPr lang="it-IT" sz="1400" dirty="0">
              <a:cs typeface="+mn-cs"/>
            </a:endParaRPr>
          </a:p>
          <a:p>
            <a:pPr marL="285750" indent="-285750">
              <a:buFont typeface="Arial" panose="020B0604020202020204" pitchFamily="34" charset="0"/>
              <a:buChar char="•"/>
              <a:defRPr/>
            </a:pPr>
            <a:r>
              <a:rPr lang="it-IT" sz="1400" dirty="0">
                <a:cs typeface="+mn-cs"/>
              </a:rPr>
              <a:t>campionamento</a:t>
            </a:r>
          </a:p>
          <a:p>
            <a:pPr>
              <a:defRPr/>
            </a:pPr>
            <a:endParaRPr lang="it-IT" sz="1400" dirty="0">
              <a:cs typeface="+mn-cs"/>
            </a:endParaRPr>
          </a:p>
          <a:p>
            <a:pPr marL="285750" indent="-285750">
              <a:buFont typeface="Arial" panose="020B0604020202020204" pitchFamily="34" charset="0"/>
              <a:buChar char="•"/>
              <a:defRPr/>
            </a:pPr>
            <a:r>
              <a:rPr lang="it-IT" sz="1400" dirty="0">
                <a:cs typeface="+mn-cs"/>
              </a:rPr>
              <a:t>marchiatura degli oggetti in metallo prezioso</a:t>
            </a:r>
          </a:p>
        </p:txBody>
      </p:sp>
      <p:sp>
        <p:nvSpPr>
          <p:cNvPr id="17" name="Rettangolo 16">
            <a:extLst>
              <a:ext uri="{FF2B5EF4-FFF2-40B4-BE49-F238E27FC236}">
                <a16:creationId xmlns:a16="http://schemas.microsoft.com/office/drawing/2014/main" id="{89568F79-6DB9-2605-988F-10C570194ACD}"/>
              </a:ext>
            </a:extLst>
          </p:cNvPr>
          <p:cNvSpPr/>
          <p:nvPr/>
        </p:nvSpPr>
        <p:spPr>
          <a:xfrm>
            <a:off x="2625726" y="2971799"/>
            <a:ext cx="3490913" cy="1385888"/>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it-IT" sz="1200" dirty="0"/>
              <a:t>I requisiti tecnici, nonché i metodi di analisi e di campionamento del marchio facoltativo «Italia Turrita» sono allineanti a quanto previsto dalla Convenzione di Vienna per l’apposizione del «Marchio Comune Di Controllo», così da soddisfare il principio di equivalenza sancito dalla sentenza “</a:t>
            </a:r>
            <a:r>
              <a:rPr lang="it-IT" sz="1200" dirty="0" err="1"/>
              <a:t>Houtwipper</a:t>
            </a:r>
            <a:r>
              <a:rPr lang="it-IT" sz="1200" dirty="0"/>
              <a:t>”  </a:t>
            </a:r>
          </a:p>
        </p:txBody>
      </p:sp>
      <p:pic>
        <p:nvPicPr>
          <p:cNvPr id="17416" name="Immagine 8" descr="Immagine che contiene oggetto, scuro, sedendo, orologio&#10;&#10;Descrizione generata automaticamente">
            <a:extLst>
              <a:ext uri="{FF2B5EF4-FFF2-40B4-BE49-F238E27FC236}">
                <a16:creationId xmlns:a16="http://schemas.microsoft.com/office/drawing/2014/main" id="{30BA8C5B-DAE6-22E8-48BF-7FA97616E9C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1863" y="5661025"/>
            <a:ext cx="239077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7">
            <a:extLst>
              <a:ext uri="{FF2B5EF4-FFF2-40B4-BE49-F238E27FC236}">
                <a16:creationId xmlns:a16="http://schemas.microsoft.com/office/drawing/2014/main" id="{D62A54EC-F21D-53A5-2B3A-B2548E079EF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l="3613"/>
          <a:stretch>
            <a:fillRect/>
          </a:stretch>
        </p:blipFill>
        <p:spPr bwMode="auto">
          <a:xfrm>
            <a:off x="0" y="2670175"/>
            <a:ext cx="3027363"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5" name="Picture 9">
            <a:extLst>
              <a:ext uri="{FF2B5EF4-FFF2-40B4-BE49-F238E27FC236}">
                <a16:creationId xmlns:a16="http://schemas.microsoft.com/office/drawing/2014/main" id="{865C643C-3A19-B30B-D035-A41FA043202A}"/>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l="35640"/>
          <a:stretch>
            <a:fillRect/>
          </a:stretch>
        </p:blipFill>
        <p:spPr bwMode="auto">
          <a:xfrm>
            <a:off x="0" y="2892425"/>
            <a:ext cx="1141413"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a:extLst>
              <a:ext uri="{FF2B5EF4-FFF2-40B4-BE49-F238E27FC236}">
                <a16:creationId xmlns:a16="http://schemas.microsoft.com/office/drawing/2014/main" id="{3111D52B-1A09-1AB9-D57C-CD572576A49C}"/>
              </a:ext>
            </a:extLst>
          </p:cNvPr>
          <p:cNvSpPr>
            <a:spLocks noGrp="1" noRot="1" noChangeAspect="1" noMove="1" noResize="1" noEditPoints="1" noAdjustHandles="1" noChangeArrowheads="1" noChangeShapeType="1" noTextEdit="1"/>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8439" name="Picture 15">
            <a:extLst>
              <a:ext uri="{FF2B5EF4-FFF2-40B4-BE49-F238E27FC236}">
                <a16:creationId xmlns:a16="http://schemas.microsoft.com/office/drawing/2014/main" id="{D2EA11C0-3219-B407-2346-9398E9BECAED}"/>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b="23320"/>
          <a:stretch>
            <a:fillRect/>
          </a:stretch>
        </p:blipFill>
        <p:spPr bwMode="auto">
          <a:xfrm>
            <a:off x="6454775" y="6096000"/>
            <a:ext cx="744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a:extLst>
              <a:ext uri="{FF2B5EF4-FFF2-40B4-BE49-F238E27FC236}">
                <a16:creationId xmlns:a16="http://schemas.microsoft.com/office/drawing/2014/main" id="{3A72A5E4-5E10-C4C5-188F-F4B11B058240}"/>
              </a:ext>
            </a:extLst>
          </p:cNvPr>
          <p:cNvSpPr>
            <a:spLocks noGrp="1"/>
          </p:cNvSpPr>
          <p:nvPr>
            <p:ph type="title"/>
          </p:nvPr>
        </p:nvSpPr>
        <p:spPr>
          <a:xfrm>
            <a:off x="234950" y="168275"/>
            <a:ext cx="8224838" cy="1068388"/>
          </a:xfrm>
        </p:spPr>
        <p:txBody>
          <a:bodyPr vert="horz" lIns="91440" tIns="45720" rIns="91440" bIns="45720" rtlCol="0" anchor="b">
            <a:noAutofit/>
          </a:bodyPr>
          <a:lstStyle/>
          <a:p>
            <a:pPr>
              <a:defRPr/>
            </a:pPr>
            <a:r>
              <a:rPr lang="it-IT" sz="2400" b="1" dirty="0"/>
              <a:t>Vantaggi e opportunità della marcatura in Italia</a:t>
            </a:r>
            <a:endParaRPr lang="en-US" sz="2400" kern="1200" dirty="0"/>
          </a:p>
        </p:txBody>
      </p:sp>
      <p:sp>
        <p:nvSpPr>
          <p:cNvPr id="18441" name="CasellaDiTesto 2">
            <a:extLst>
              <a:ext uri="{FF2B5EF4-FFF2-40B4-BE49-F238E27FC236}">
                <a16:creationId xmlns:a16="http://schemas.microsoft.com/office/drawing/2014/main" id="{D0993D0B-CA9A-524D-DDD9-D192490A34D2}"/>
              </a:ext>
            </a:extLst>
          </p:cNvPr>
          <p:cNvSpPr txBox="1">
            <a:spLocks noChangeArrowheads="1"/>
          </p:cNvSpPr>
          <p:nvPr/>
        </p:nvSpPr>
        <p:spPr bwMode="auto">
          <a:xfrm>
            <a:off x="601663" y="1663700"/>
            <a:ext cx="78581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buFont typeface="Arial" panose="020B0604020202020204" pitchFamily="34" charset="0"/>
              <a:buChar char="•"/>
            </a:pPr>
            <a:r>
              <a:rPr lang="it-IT" altLang="it-IT" sz="1400"/>
              <a:t>Vantaggi economici e logistici (si abbattono i vincoli e i costi di trasferimento delle merci) </a:t>
            </a:r>
          </a:p>
          <a:p>
            <a:pPr>
              <a:buFont typeface="Arial" panose="020B0604020202020204" pitchFamily="34" charset="0"/>
              <a:buChar char="•"/>
            </a:pPr>
            <a:endParaRPr lang="it-IT" altLang="it-IT" sz="1400"/>
          </a:p>
          <a:p>
            <a:pPr>
              <a:buFont typeface="Arial" panose="020B0604020202020204" pitchFamily="34" charset="0"/>
              <a:buChar char="•"/>
            </a:pPr>
            <a:r>
              <a:rPr lang="it-IT" altLang="it-IT" sz="1400"/>
              <a:t>Riduzione della tempistica di marcatura (prossimità degli uffici rispetto ai principali distretti e incentivazione delle procedure </a:t>
            </a:r>
            <a:r>
              <a:rPr lang="it-IT" altLang="it-IT" sz="1400" i="1"/>
              <a:t>off site</a:t>
            </a:r>
            <a:r>
              <a:rPr lang="it-IT" altLang="it-IT" sz="1400"/>
              <a:t>)</a:t>
            </a:r>
          </a:p>
          <a:p>
            <a:pPr>
              <a:buFont typeface="Arial" panose="020B0604020202020204" pitchFamily="34" charset="0"/>
              <a:buChar char="•"/>
            </a:pPr>
            <a:endParaRPr lang="it-IT" altLang="it-IT" sz="1400"/>
          </a:p>
          <a:p>
            <a:pPr>
              <a:buFont typeface="Arial" panose="020B0604020202020204" pitchFamily="34" charset="0"/>
              <a:buChar char="•"/>
            </a:pPr>
            <a:r>
              <a:rPr lang="it-IT" altLang="it-IT" sz="1400"/>
              <a:t>Disintermediazione (possibilità di raggiungere direttamente il distributore finale)</a:t>
            </a:r>
          </a:p>
          <a:p>
            <a:pPr>
              <a:buFont typeface="Arial" panose="020B0604020202020204" pitchFamily="34" charset="0"/>
              <a:buChar char="•"/>
            </a:pPr>
            <a:endParaRPr lang="it-IT" altLang="it-IT" sz="1400"/>
          </a:p>
          <a:p>
            <a:pPr>
              <a:buFont typeface="Arial" panose="020B0604020202020204" pitchFamily="34" charset="0"/>
              <a:buChar char="•"/>
            </a:pPr>
            <a:r>
              <a:rPr lang="it-IT" altLang="it-IT" sz="1400"/>
              <a:t>Promozione del Made in Italy (si valorizza la provenienza del prodotto)</a:t>
            </a:r>
          </a:p>
        </p:txBody>
      </p:sp>
      <p:sp>
        <p:nvSpPr>
          <p:cNvPr id="18442" name="Rettangolo 3">
            <a:extLst>
              <a:ext uri="{FF2B5EF4-FFF2-40B4-BE49-F238E27FC236}">
                <a16:creationId xmlns:a16="http://schemas.microsoft.com/office/drawing/2014/main" id="{795ABEC4-6175-2C57-BDB2-7B1585BD5743}"/>
              </a:ext>
            </a:extLst>
          </p:cNvPr>
          <p:cNvSpPr>
            <a:spLocks noChangeArrowheads="1"/>
          </p:cNvSpPr>
          <p:nvPr/>
        </p:nvSpPr>
        <p:spPr bwMode="auto">
          <a:xfrm>
            <a:off x="971550" y="4133850"/>
            <a:ext cx="698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it-IT" sz="1600" b="1"/>
              <a:t>L’apposizione congiunta delle due marcature consente inoltre di ampliare la platea di Paesi verso cui esportare</a:t>
            </a:r>
            <a:endParaRPr lang="en-US" altLang="it-IT" sz="1600"/>
          </a:p>
        </p:txBody>
      </p:sp>
      <p:pic>
        <p:nvPicPr>
          <p:cNvPr id="18443" name="Immagine 8" descr="Immagine che contiene oggetto, scuro, sedendo, orologio&#10;&#10;Descrizione generata automaticamente">
            <a:extLst>
              <a:ext uri="{FF2B5EF4-FFF2-40B4-BE49-F238E27FC236}">
                <a16:creationId xmlns:a16="http://schemas.microsoft.com/office/drawing/2014/main" id="{3FC5279A-7EC8-3647-4337-708215374DA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1863" y="5661025"/>
            <a:ext cx="239077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7">
            <a:extLst>
              <a:ext uri="{FF2B5EF4-FFF2-40B4-BE49-F238E27FC236}">
                <a16:creationId xmlns:a16="http://schemas.microsoft.com/office/drawing/2014/main" id="{25596344-C3F6-623A-E3DF-02045717EED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l="3613"/>
          <a:stretch>
            <a:fillRect/>
          </a:stretch>
        </p:blipFill>
        <p:spPr bwMode="auto">
          <a:xfrm>
            <a:off x="0" y="2670175"/>
            <a:ext cx="3027363"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59" name="Picture 9">
            <a:extLst>
              <a:ext uri="{FF2B5EF4-FFF2-40B4-BE49-F238E27FC236}">
                <a16:creationId xmlns:a16="http://schemas.microsoft.com/office/drawing/2014/main" id="{A23A801E-8F77-FB17-88BE-F7E033F7B02B}"/>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l="35640"/>
          <a:stretch>
            <a:fillRect/>
          </a:stretch>
        </p:blipFill>
        <p:spPr bwMode="auto">
          <a:xfrm>
            <a:off x="0" y="2892425"/>
            <a:ext cx="1141413"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a:extLst>
              <a:ext uri="{FF2B5EF4-FFF2-40B4-BE49-F238E27FC236}">
                <a16:creationId xmlns:a16="http://schemas.microsoft.com/office/drawing/2014/main" id="{8E5A9343-4C6E-1B86-1A8A-F219B68AC55D}"/>
              </a:ext>
            </a:extLst>
          </p:cNvPr>
          <p:cNvSpPr>
            <a:spLocks noGrp="1" noRot="1" noChangeAspect="1" noMove="1" noResize="1" noEditPoints="1" noAdjustHandles="1" noChangeArrowheads="1" noChangeShapeType="1" noTextEdit="1"/>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9463" name="Picture 13">
            <a:extLst>
              <a:ext uri="{FF2B5EF4-FFF2-40B4-BE49-F238E27FC236}">
                <a16:creationId xmlns:a16="http://schemas.microsoft.com/office/drawing/2014/main" id="{1AFA138D-701C-E4A1-C189-E632B146C6F0}"/>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t="28813"/>
          <a:stretch>
            <a:fillRect/>
          </a:stretch>
        </p:blipFill>
        <p:spPr bwMode="auto">
          <a:xfrm>
            <a:off x="5999163" y="0"/>
            <a:ext cx="1203325"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15">
            <a:extLst>
              <a:ext uri="{FF2B5EF4-FFF2-40B4-BE49-F238E27FC236}">
                <a16:creationId xmlns:a16="http://schemas.microsoft.com/office/drawing/2014/main" id="{400455EA-A99B-EF8B-158E-5B663A0CD2B2}"/>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b="23320"/>
          <a:stretch>
            <a:fillRect/>
          </a:stretch>
        </p:blipFill>
        <p:spPr bwMode="auto">
          <a:xfrm>
            <a:off x="6454775" y="6096000"/>
            <a:ext cx="744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Freeform 36">
            <a:extLst>
              <a:ext uri="{FF2B5EF4-FFF2-40B4-BE49-F238E27FC236}">
                <a16:creationId xmlns:a16="http://schemas.microsoft.com/office/drawing/2014/main" id="{EF98D3AF-4B5F-E6D2-9025-50064E87CDDB}"/>
              </a:ext>
            </a:extLst>
          </p:cNvPr>
          <p:cNvSpPr>
            <a:spLocks noGrp="1" noRot="1" noChangeAspect="1" noMove="1" noResize="1" noEditPoints="1" noAdjustHandles="1" noChangeArrowheads="1" noChangeShapeType="1" noTextEdit="1"/>
          </p:cNvSpPr>
          <p:nvPr/>
        </p:nvSpPr>
        <p:spPr>
          <a:xfrm flipH="1">
            <a:off x="7013575" y="0"/>
            <a:ext cx="419100" cy="3709988"/>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anchor="ctr"/>
          <a:lstStyle/>
          <a:p>
            <a:pPr algn="ctr">
              <a:defRPr/>
            </a:pPr>
            <a:endParaRPr lang="en-US" dirty="0">
              <a:cs typeface="+mn-cs"/>
            </a:endParaRPr>
          </a:p>
        </p:txBody>
      </p:sp>
      <p:sp>
        <p:nvSpPr>
          <p:cNvPr id="2" name="Titolo 1">
            <a:extLst>
              <a:ext uri="{FF2B5EF4-FFF2-40B4-BE49-F238E27FC236}">
                <a16:creationId xmlns:a16="http://schemas.microsoft.com/office/drawing/2014/main" id="{BDEDC92B-AC09-A0A4-63B1-FC7018D7BA3B}"/>
              </a:ext>
            </a:extLst>
          </p:cNvPr>
          <p:cNvSpPr>
            <a:spLocks noGrp="1"/>
          </p:cNvSpPr>
          <p:nvPr>
            <p:ph type="title"/>
          </p:nvPr>
        </p:nvSpPr>
        <p:spPr>
          <a:xfrm>
            <a:off x="195263" y="693738"/>
            <a:ext cx="8553450" cy="781050"/>
          </a:xfrm>
        </p:spPr>
        <p:txBody>
          <a:bodyPr vert="horz" lIns="91440" tIns="45720" rIns="91440" bIns="45720" rtlCol="0" anchor="b">
            <a:noAutofit/>
          </a:bodyPr>
          <a:lstStyle/>
          <a:p>
            <a:pPr>
              <a:defRPr/>
            </a:pPr>
            <a:r>
              <a:rPr lang="it-IT" sz="2400" dirty="0"/>
              <a:t>I passaggi per ottenere il </a:t>
            </a:r>
            <a:r>
              <a:rPr lang="it-IT" sz="2400" b="1" dirty="0"/>
              <a:t>Marchio facoltativo Italia Turrita </a:t>
            </a:r>
            <a:r>
              <a:rPr lang="it-IT" sz="2400" dirty="0"/>
              <a:t>e il </a:t>
            </a:r>
            <a:r>
              <a:rPr lang="it-IT" sz="2400" b="1" dirty="0"/>
              <a:t>Marchio Comune di Controllo</a:t>
            </a:r>
            <a:endParaRPr lang="en-US" sz="2400" b="1" kern="1200" dirty="0">
              <a:solidFill>
                <a:srgbClr val="FF0000"/>
              </a:solidFill>
            </a:endParaRPr>
          </a:p>
        </p:txBody>
      </p:sp>
      <p:graphicFrame>
        <p:nvGraphicFramePr>
          <p:cNvPr id="15" name="Segnaposto contenuto 2">
            <a:extLst>
              <a:ext uri="{FF2B5EF4-FFF2-40B4-BE49-F238E27FC236}">
                <a16:creationId xmlns:a16="http://schemas.microsoft.com/office/drawing/2014/main" id="{2AD67098-7426-2FEF-1C4A-D9E2A12D808C}"/>
              </a:ext>
            </a:extLst>
          </p:cNvPr>
          <p:cNvGraphicFramePr>
            <a:graphicFrameLocks noGrp="1"/>
          </p:cNvGraphicFramePr>
          <p:nvPr>
            <p:ph idx="1"/>
            <p:extLst>
              <p:ext uri="{D42A27DB-BD31-4B8C-83A1-F6EECF244321}">
                <p14:modId xmlns:p14="http://schemas.microsoft.com/office/powerpoint/2010/main" val="3985808314"/>
              </p:ext>
            </p:extLst>
          </p:nvPr>
        </p:nvGraphicFramePr>
        <p:xfrm>
          <a:off x="140765" y="1270420"/>
          <a:ext cx="8517870" cy="49668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19468" name="Immagine 8" descr="Immagine che contiene oggetto, scuro, sedendo, orologio&#10;&#10;Descrizione generata automaticamente">
            <a:extLst>
              <a:ext uri="{FF2B5EF4-FFF2-40B4-BE49-F238E27FC236}">
                <a16:creationId xmlns:a16="http://schemas.microsoft.com/office/drawing/2014/main" id="{0B1FFC3B-962B-A360-67FB-E7E8D7E0C51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67450" y="5794375"/>
            <a:ext cx="239077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7">
            <a:extLst>
              <a:ext uri="{FF2B5EF4-FFF2-40B4-BE49-F238E27FC236}">
                <a16:creationId xmlns:a16="http://schemas.microsoft.com/office/drawing/2014/main" id="{ADE1CC5B-7A3B-E0FD-6EDC-B07988BEFC0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l="3613"/>
          <a:stretch>
            <a:fillRect/>
          </a:stretch>
        </p:blipFill>
        <p:spPr bwMode="auto">
          <a:xfrm>
            <a:off x="0" y="2670175"/>
            <a:ext cx="3027363"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3" name="Picture 9">
            <a:extLst>
              <a:ext uri="{FF2B5EF4-FFF2-40B4-BE49-F238E27FC236}">
                <a16:creationId xmlns:a16="http://schemas.microsoft.com/office/drawing/2014/main" id="{60685DE2-B711-7EA7-DCAF-94395678EE7E}"/>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l="35640"/>
          <a:stretch>
            <a:fillRect/>
          </a:stretch>
        </p:blipFill>
        <p:spPr bwMode="auto">
          <a:xfrm>
            <a:off x="0" y="2892425"/>
            <a:ext cx="1141413"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a:extLst>
              <a:ext uri="{FF2B5EF4-FFF2-40B4-BE49-F238E27FC236}">
                <a16:creationId xmlns:a16="http://schemas.microsoft.com/office/drawing/2014/main" id="{D4C379A0-AC9D-454B-E38E-85B1420A5433}"/>
              </a:ext>
            </a:extLst>
          </p:cNvPr>
          <p:cNvSpPr>
            <a:spLocks noGrp="1" noRot="1" noChangeAspect="1" noMove="1" noResize="1" noEditPoints="1" noAdjustHandles="1" noChangeArrowheads="1" noChangeShapeType="1" noTextEdit="1"/>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20487" name="Picture 15">
            <a:extLst>
              <a:ext uri="{FF2B5EF4-FFF2-40B4-BE49-F238E27FC236}">
                <a16:creationId xmlns:a16="http://schemas.microsoft.com/office/drawing/2014/main" id="{7B1B6320-7E9D-DCBC-A59D-4DA0AEFCD6EA}"/>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b="23320"/>
          <a:stretch>
            <a:fillRect/>
          </a:stretch>
        </p:blipFill>
        <p:spPr bwMode="auto">
          <a:xfrm>
            <a:off x="6454775" y="6096000"/>
            <a:ext cx="7445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a:extLst>
              <a:ext uri="{FF2B5EF4-FFF2-40B4-BE49-F238E27FC236}">
                <a16:creationId xmlns:a16="http://schemas.microsoft.com/office/drawing/2014/main" id="{9EC8AC92-82C0-BA70-46F4-94581B5C75B5}"/>
              </a:ext>
            </a:extLst>
          </p:cNvPr>
          <p:cNvSpPr>
            <a:spLocks noGrp="1"/>
          </p:cNvSpPr>
          <p:nvPr>
            <p:ph type="title"/>
          </p:nvPr>
        </p:nvSpPr>
        <p:spPr>
          <a:xfrm>
            <a:off x="234950" y="168275"/>
            <a:ext cx="8224838" cy="1068388"/>
          </a:xfrm>
        </p:spPr>
        <p:txBody>
          <a:bodyPr vert="horz" lIns="91440" tIns="45720" rIns="91440" bIns="45720" rtlCol="0" anchor="b">
            <a:noAutofit/>
          </a:bodyPr>
          <a:lstStyle/>
          <a:p>
            <a:pPr>
              <a:defRPr/>
            </a:pPr>
            <a:r>
              <a:rPr lang="it-IT" sz="2400" b="1" dirty="0"/>
              <a:t>Organizzazione degli Uffici del Saggio </a:t>
            </a:r>
            <a:endParaRPr lang="en-US" sz="2400" kern="1200" dirty="0"/>
          </a:p>
        </p:txBody>
      </p:sp>
      <p:sp>
        <p:nvSpPr>
          <p:cNvPr id="18441" name="CasellaDiTesto 2">
            <a:extLst>
              <a:ext uri="{FF2B5EF4-FFF2-40B4-BE49-F238E27FC236}">
                <a16:creationId xmlns:a16="http://schemas.microsoft.com/office/drawing/2014/main" id="{12E6F6AA-574F-8659-455C-AC071CBB5071}"/>
              </a:ext>
            </a:extLst>
          </p:cNvPr>
          <p:cNvSpPr txBox="1">
            <a:spLocks noChangeArrowheads="1"/>
          </p:cNvSpPr>
          <p:nvPr/>
        </p:nvSpPr>
        <p:spPr bwMode="auto">
          <a:xfrm>
            <a:off x="601663" y="1663700"/>
            <a:ext cx="7858125" cy="4659313"/>
          </a:xfrm>
          <a:prstGeom prst="rect">
            <a:avLst/>
          </a:prstGeom>
          <a:noFill/>
          <a:ln>
            <a:noFill/>
          </a:ln>
        </p:spPr>
        <p:txBody>
          <a:bodyPr>
            <a:spAutoFit/>
          </a:bodyPr>
          <a:lstStyle>
            <a:lvl1pPr marL="342900" indent="-342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indent="0" algn="just">
              <a:lnSpc>
                <a:spcPct val="115000"/>
              </a:lnSpc>
              <a:defRPr/>
            </a:pPr>
            <a:r>
              <a:rPr lang="it-IT" sz="1800" dirty="0">
                <a:latin typeface="Arial" panose="020B0604020202020204" pitchFamily="34" charset="0"/>
                <a:ea typeface="Calibri" panose="020F0502020204030204" pitchFamily="34" charset="0"/>
                <a:cs typeface="Times New Roman" panose="02020603050405020304" pitchFamily="18" charset="0"/>
              </a:rPr>
              <a:t>Le Camere di commercio:</a:t>
            </a:r>
          </a:p>
          <a:p>
            <a:pPr marL="285750" indent="-285750" algn="just">
              <a:lnSpc>
                <a:spcPct val="115000"/>
              </a:lnSpc>
              <a:buFont typeface="Arial" panose="020B0604020202020204" pitchFamily="34" charset="0"/>
              <a:buChar char="•"/>
              <a:defRPr/>
            </a:pPr>
            <a:r>
              <a:rPr lang="it-IT" sz="1800" dirty="0">
                <a:latin typeface="Arial" panose="020B0604020202020204" pitchFamily="34" charset="0"/>
                <a:ea typeface="Calibri" panose="020F0502020204030204" pitchFamily="34" charset="0"/>
                <a:cs typeface="Times New Roman" panose="02020603050405020304" pitchFamily="18" charset="0"/>
              </a:rPr>
              <a:t>si impegnano, anche dando le opportune direttive ai propri laboratori, a erogare il servizio di saggio facoltativo con le medesime modalità e alle medesime condizioni tariffarie</a:t>
            </a:r>
            <a:endParaRPr lang="it-IT" sz="18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buFont typeface="Arial" panose="020B0604020202020204" pitchFamily="34" charset="0"/>
              <a:buChar char="•"/>
              <a:defRPr/>
            </a:pPr>
            <a:r>
              <a:rPr lang="it-IT" sz="1800" dirty="0">
                <a:latin typeface="Arial" panose="020B0604020202020204" pitchFamily="34" charset="0"/>
                <a:ea typeface="Calibri" panose="020F0502020204030204" pitchFamily="34" charset="0"/>
                <a:cs typeface="Times New Roman" panose="02020603050405020304" pitchFamily="18" charset="0"/>
              </a:rPr>
              <a:t>analizzano congiuntamente le risultanze dell’attività con l’obiettivo di proporre azioni comuni, aggiornare le procedure e la modulistica, sviluppare progettualità congiunte anche valutando con i Ministeri competenti e con le Associazioni di categoria la possibilità di accedere a contributi e finanziamenti per promuovere, tra le altre, le attività di marcatura off site</a:t>
            </a:r>
          </a:p>
          <a:p>
            <a:pPr marL="285750" indent="-285750" algn="just">
              <a:lnSpc>
                <a:spcPct val="115000"/>
              </a:lnSpc>
              <a:buFont typeface="Arial" panose="020B0604020202020204" pitchFamily="34" charset="0"/>
              <a:buChar char="•"/>
              <a:defRPr/>
            </a:pPr>
            <a:r>
              <a:rPr lang="it-IT" sz="1800" dirty="0">
                <a:latin typeface="Arial" panose="020B0604020202020204" pitchFamily="34" charset="0"/>
                <a:ea typeface="Calibri" panose="020F0502020204030204" pitchFamily="34" charset="0"/>
                <a:cs typeface="Times New Roman" panose="02020603050405020304" pitchFamily="18" charset="0"/>
              </a:rPr>
              <a:t>valutano l’opportunità di istituire una modalità comune di prenotazione del servizio </a:t>
            </a:r>
            <a:endParaRPr lang="it-IT" sz="1800" dirty="0">
              <a:latin typeface="Calibri" panose="020F0502020204030204" pitchFamily="34" charset="0"/>
              <a:ea typeface="Calibri" panose="020F0502020204030204" pitchFamily="34" charset="0"/>
              <a:cs typeface="Times New Roman" panose="02020603050405020304" pitchFamily="18" charset="0"/>
            </a:endParaRPr>
          </a:p>
          <a:p>
            <a:pPr marL="180340" indent="-180340" algn="just">
              <a:lnSpc>
                <a:spcPct val="115000"/>
              </a:lnSpc>
              <a:spcAft>
                <a:spcPts val="1000"/>
              </a:spcAft>
              <a:defRPr/>
            </a:pPr>
            <a:r>
              <a:rPr lang="it-IT" sz="1800" dirty="0">
                <a:latin typeface="Arial" panose="020B0604020202020204" pitchFamily="34" charset="0"/>
                <a:ea typeface="Calibri" panose="020F0502020204030204" pitchFamily="34" charset="0"/>
                <a:cs typeface="Times New Roman" panose="02020603050405020304" pitchFamily="18" charset="0"/>
              </a:rPr>
              <a:t>  </a:t>
            </a:r>
            <a:endParaRPr lang="it-IT" sz="1800" dirty="0">
              <a:latin typeface="Calibri" panose="020F0502020204030204" pitchFamily="34" charset="0"/>
              <a:ea typeface="Calibri" panose="020F0502020204030204" pitchFamily="34" charset="0"/>
              <a:cs typeface="Times New Roman" panose="02020603050405020304" pitchFamily="18" charset="0"/>
            </a:endParaRPr>
          </a:p>
          <a:p>
            <a:pPr marL="899160">
              <a:lnSpc>
                <a:spcPct val="115000"/>
              </a:lnSpc>
              <a:spcAft>
                <a:spcPts val="1000"/>
              </a:spcAft>
              <a:defRPr/>
            </a:pPr>
            <a:r>
              <a:rPr lang="it-IT" sz="1800" dirty="0">
                <a:latin typeface="Arial" panose="020B0604020202020204" pitchFamily="34" charset="0"/>
                <a:ea typeface="Calibri" panose="020F0502020204030204" pitchFamily="34" charset="0"/>
                <a:cs typeface="Times New Roman" panose="02020603050405020304" pitchFamily="18" charset="0"/>
              </a:rPr>
              <a:t> </a:t>
            </a:r>
            <a:endParaRPr lang="it-IT" sz="18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20490" name="Immagine 8" descr="Immagine che contiene oggetto, scuro, sedendo, orologio&#10;&#10;Descrizione generata automaticamente">
            <a:extLst>
              <a:ext uri="{FF2B5EF4-FFF2-40B4-BE49-F238E27FC236}">
                <a16:creationId xmlns:a16="http://schemas.microsoft.com/office/drawing/2014/main" id="{086C7506-97B8-F7BB-A9A2-B210A4D8ED0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1863" y="5661025"/>
            <a:ext cx="239077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B64A9AC3-9471-DDAB-8D9A-2C8862022127}"/>
              </a:ext>
            </a:extLst>
          </p:cNvPr>
          <p:cNvSpPr txBox="1"/>
          <p:nvPr/>
        </p:nvSpPr>
        <p:spPr>
          <a:xfrm>
            <a:off x="0" y="298450"/>
            <a:ext cx="9144000" cy="969963"/>
          </a:xfrm>
          <a:prstGeom prst="rect">
            <a:avLst/>
          </a:prstGeom>
          <a:solidFill>
            <a:srgbClr val="00B0F0">
              <a:alpha val="45000"/>
            </a:srgbClr>
          </a:solidFill>
        </p:spPr>
        <p:style>
          <a:lnRef idx="1">
            <a:schemeClr val="accent4"/>
          </a:lnRef>
          <a:fillRef idx="3">
            <a:schemeClr val="accent4"/>
          </a:fillRef>
          <a:effectRef idx="2">
            <a:schemeClr val="accent4"/>
          </a:effectRef>
          <a:fontRef idx="minor">
            <a:schemeClr val="lt1"/>
          </a:fontRef>
        </p:style>
        <p:txBody>
          <a:bodyPr>
            <a:spAutoFit/>
          </a:bodyPr>
          <a:lstStyle/>
          <a:p>
            <a:pPr algn="ctr">
              <a:defRPr/>
            </a:pPr>
            <a:endParaRPr lang="it-IT" sz="825" b="1" dirty="0">
              <a:solidFill>
                <a:schemeClr val="bg1"/>
              </a:solidFill>
              <a:latin typeface="Calibri" panose="020F0502020204030204" pitchFamily="34" charset="0"/>
              <a:ea typeface="Calibri" panose="020F0502020204030204" pitchFamily="34" charset="0"/>
            </a:endParaRPr>
          </a:p>
          <a:p>
            <a:pPr algn="ctr">
              <a:defRPr/>
            </a:pPr>
            <a:r>
              <a:rPr lang="it-IT" sz="1350" b="1" dirty="0">
                <a:solidFill>
                  <a:schemeClr val="bg1"/>
                </a:solidFill>
                <a:latin typeface="Calibri" panose="020F0502020204030204" pitchFamily="34" charset="0"/>
                <a:ea typeface="Calibri" panose="020F0502020204030204" pitchFamily="34" charset="0"/>
              </a:rPr>
              <a:t>IL TARIFFARIO DEGLI UFFICI DEL  SAGGIO DELLE CAMERE DI COMMERCIO</a:t>
            </a:r>
          </a:p>
          <a:p>
            <a:pPr algn="ctr">
              <a:defRPr/>
            </a:pPr>
            <a:r>
              <a:rPr lang="it-IT" sz="1350" dirty="0">
                <a:solidFill>
                  <a:schemeClr val="bg1"/>
                </a:solidFill>
                <a:latin typeface="Calibri" panose="020F0502020204030204" pitchFamily="34" charset="0"/>
                <a:ea typeface="Calibri" panose="020F0502020204030204" pitchFamily="34" charset="0"/>
              </a:rPr>
              <a:t>per i servizi di saggio e marcatura </a:t>
            </a:r>
            <a:r>
              <a:rPr lang="it-IT" sz="1350" b="1" dirty="0">
                <a:solidFill>
                  <a:schemeClr val="bg1"/>
                </a:solidFill>
                <a:latin typeface="Calibri" panose="020F0502020204030204" pitchFamily="34" charset="0"/>
                <a:ea typeface="Calibri" panose="020F0502020204030204" pitchFamily="34" charset="0"/>
              </a:rPr>
              <a:t>«Italia Turrita» </a:t>
            </a:r>
            <a:r>
              <a:rPr lang="it-IT" sz="1350" dirty="0">
                <a:latin typeface="Calibri" panose="020F0502020204030204" pitchFamily="34" charset="0"/>
              </a:rPr>
              <a:t>ai sensi del DPR del 4 agosto 2015, n. 168 </a:t>
            </a:r>
            <a:r>
              <a:rPr lang="it-IT" sz="1350" dirty="0">
                <a:solidFill>
                  <a:schemeClr val="bg1"/>
                </a:solidFill>
                <a:latin typeface="Calibri" panose="020F0502020204030204" pitchFamily="34" charset="0"/>
                <a:ea typeface="Calibri" panose="020F0502020204030204" pitchFamily="34" charset="0"/>
              </a:rPr>
              <a:t>e apposizione del «</a:t>
            </a:r>
            <a:r>
              <a:rPr lang="it-IT" sz="1350" b="1" dirty="0">
                <a:solidFill>
                  <a:schemeClr val="bg1"/>
                </a:solidFill>
                <a:latin typeface="Calibri" panose="020F0502020204030204" pitchFamily="34" charset="0"/>
                <a:ea typeface="Calibri" panose="020F0502020204030204" pitchFamily="34" charset="0"/>
              </a:rPr>
              <a:t>Marchio Comune di Controllo»</a:t>
            </a:r>
            <a:r>
              <a:rPr lang="it-IT" sz="1350" dirty="0">
                <a:solidFill>
                  <a:schemeClr val="bg1"/>
                </a:solidFill>
                <a:latin typeface="Calibri" panose="020F0502020204030204" pitchFamily="34" charset="0"/>
                <a:ea typeface="Calibri" panose="020F0502020204030204" pitchFamily="34" charset="0"/>
              </a:rPr>
              <a:t> della Convenzione di Vienna</a:t>
            </a:r>
          </a:p>
          <a:p>
            <a:pPr algn="ctr">
              <a:defRPr/>
            </a:pPr>
            <a:endParaRPr lang="it-IT" sz="825" dirty="0">
              <a:solidFill>
                <a:schemeClr val="bg1"/>
              </a:solidFill>
              <a:latin typeface="Calibri" panose="020F0502020204030204" pitchFamily="34" charset="0"/>
            </a:endParaRPr>
          </a:p>
        </p:txBody>
      </p:sp>
      <p:sp>
        <p:nvSpPr>
          <p:cNvPr id="21507" name="CasellaDiTesto 11">
            <a:extLst>
              <a:ext uri="{FF2B5EF4-FFF2-40B4-BE49-F238E27FC236}">
                <a16:creationId xmlns:a16="http://schemas.microsoft.com/office/drawing/2014/main" id="{144A23DC-AB64-705A-DA59-010DAB3D9D79}"/>
              </a:ext>
            </a:extLst>
          </p:cNvPr>
          <p:cNvSpPr txBox="1">
            <a:spLocks noChangeArrowheads="1"/>
          </p:cNvSpPr>
          <p:nvPr/>
        </p:nvSpPr>
        <p:spPr bwMode="auto">
          <a:xfrm>
            <a:off x="4572000" y="4749800"/>
            <a:ext cx="399891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it-IT" altLang="it-IT" sz="1200">
                <a:latin typeface="Calibri" panose="020F0502020204030204" pitchFamily="34" charset="0"/>
                <a:cs typeface="Calibri" panose="020F0502020204030204" pitchFamily="34" charset="0"/>
              </a:rPr>
              <a:t>Il </a:t>
            </a:r>
            <a:r>
              <a:rPr lang="it-IT" altLang="it-IT" sz="1200" b="1">
                <a:latin typeface="Calibri" panose="020F0502020204030204" pitchFamily="34" charset="0"/>
                <a:cs typeface="Calibri" panose="020F0502020204030204" pitchFamily="34" charset="0"/>
              </a:rPr>
              <a:t>servizio viene evaso nell’arco delle 72 ore lavorative </a:t>
            </a:r>
            <a:r>
              <a:rPr lang="it-IT" altLang="it-IT" sz="1200">
                <a:latin typeface="Calibri" panose="020F0502020204030204" pitchFamily="34" charset="0"/>
                <a:cs typeface="Calibri" panose="020F0502020204030204" pitchFamily="34" charset="0"/>
              </a:rPr>
              <a:t>successive alla consegna del prodotto presso la sede del laboratorio. Per lotti oltre i 500 pz. i tempi di evasione del servizio saranno valutati in relazione alla complessità del lotto. </a:t>
            </a:r>
            <a:endParaRPr lang="it-IT" altLang="it-IT" sz="1200"/>
          </a:p>
        </p:txBody>
      </p:sp>
      <p:sp>
        <p:nvSpPr>
          <p:cNvPr id="21508" name="CasellaDiTesto 15">
            <a:extLst>
              <a:ext uri="{FF2B5EF4-FFF2-40B4-BE49-F238E27FC236}">
                <a16:creationId xmlns:a16="http://schemas.microsoft.com/office/drawing/2014/main" id="{1D0CC070-D930-D4E4-8CD8-7A81A66E4C2E}"/>
              </a:ext>
            </a:extLst>
          </p:cNvPr>
          <p:cNvSpPr txBox="1">
            <a:spLocks noChangeArrowheads="1"/>
          </p:cNvSpPr>
          <p:nvPr/>
        </p:nvSpPr>
        <p:spPr bwMode="auto">
          <a:xfrm>
            <a:off x="4562475" y="1922463"/>
            <a:ext cx="35083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14313" indent="-214313">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buFont typeface="Wingdings" panose="05000000000000000000" pitchFamily="2" charset="2"/>
              <a:buChar char="ü"/>
            </a:pPr>
            <a:r>
              <a:rPr lang="it-IT" altLang="it-IT" sz="1200">
                <a:latin typeface="Calibri" panose="020F0502020204030204" pitchFamily="34" charset="0"/>
              </a:rPr>
              <a:t>gestione pratica </a:t>
            </a:r>
          </a:p>
          <a:p>
            <a:pPr>
              <a:buFont typeface="Wingdings" panose="05000000000000000000" pitchFamily="2" charset="2"/>
              <a:buChar char="ü"/>
            </a:pPr>
            <a:r>
              <a:rPr lang="it-IT" altLang="it-IT" sz="1200">
                <a:latin typeface="Calibri" panose="020F0502020204030204" pitchFamily="34" charset="0"/>
              </a:rPr>
              <a:t>punzonatura </a:t>
            </a:r>
          </a:p>
          <a:p>
            <a:pPr>
              <a:buFont typeface="Wingdings" panose="05000000000000000000" pitchFamily="2" charset="2"/>
              <a:buChar char="ü"/>
            </a:pPr>
            <a:r>
              <a:rPr lang="it-IT" altLang="it-IT" sz="1200">
                <a:latin typeface="Calibri" panose="020F0502020204030204" pitchFamily="34" charset="0"/>
              </a:rPr>
              <a:t>analisi secondo la norma UNI EN ISO 11426:2016 </a:t>
            </a:r>
          </a:p>
          <a:p>
            <a:pPr>
              <a:buFont typeface="Wingdings" panose="05000000000000000000" pitchFamily="2" charset="2"/>
              <a:buChar char="ü"/>
            </a:pPr>
            <a:r>
              <a:rPr lang="it-IT" altLang="it-IT" sz="1200">
                <a:latin typeface="Calibri" panose="020F0502020204030204" pitchFamily="34" charset="0"/>
              </a:rPr>
              <a:t>pulitura semplice del marchio </a:t>
            </a:r>
          </a:p>
          <a:p>
            <a:pPr>
              <a:buFont typeface="Wingdings" panose="05000000000000000000" pitchFamily="2" charset="2"/>
              <a:buChar char="ü"/>
            </a:pPr>
            <a:r>
              <a:rPr lang="it-IT" altLang="it-IT" sz="1200">
                <a:latin typeface="Calibri" panose="020F0502020204030204" pitchFamily="34" charset="0"/>
              </a:rPr>
              <a:t>imballaggio semplice</a:t>
            </a:r>
          </a:p>
          <a:p>
            <a:pPr>
              <a:buFont typeface="Wingdings" panose="05000000000000000000" pitchFamily="2" charset="2"/>
              <a:buChar char="ü"/>
            </a:pPr>
            <a:r>
              <a:rPr lang="it-IT" altLang="it-IT" sz="1200">
                <a:latin typeface="Calibri" panose="020F0502020204030204" pitchFamily="34" charset="0"/>
              </a:rPr>
              <a:t>analisi EDXRF </a:t>
            </a:r>
          </a:p>
        </p:txBody>
      </p:sp>
      <p:sp>
        <p:nvSpPr>
          <p:cNvPr id="17" name="CasellaDiTesto 16">
            <a:extLst>
              <a:ext uri="{FF2B5EF4-FFF2-40B4-BE49-F238E27FC236}">
                <a16:creationId xmlns:a16="http://schemas.microsoft.com/office/drawing/2014/main" id="{A494CB23-AA47-FEE2-C024-5988088EC975}"/>
              </a:ext>
            </a:extLst>
          </p:cNvPr>
          <p:cNvSpPr txBox="1"/>
          <p:nvPr/>
        </p:nvSpPr>
        <p:spPr>
          <a:xfrm>
            <a:off x="4572000" y="1628775"/>
            <a:ext cx="1587500" cy="276225"/>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pPr>
              <a:defRPr/>
            </a:pPr>
            <a:r>
              <a:rPr lang="it-IT" sz="1200" b="1" i="1" dirty="0"/>
              <a:t>La tariffa comprende:</a:t>
            </a:r>
          </a:p>
        </p:txBody>
      </p:sp>
      <p:sp>
        <p:nvSpPr>
          <p:cNvPr id="21510" name="CasellaDiTesto 22">
            <a:extLst>
              <a:ext uri="{FF2B5EF4-FFF2-40B4-BE49-F238E27FC236}">
                <a16:creationId xmlns:a16="http://schemas.microsoft.com/office/drawing/2014/main" id="{BBE12DA5-8BEA-54E2-EFFF-8C8B96340919}"/>
              </a:ext>
            </a:extLst>
          </p:cNvPr>
          <p:cNvSpPr txBox="1">
            <a:spLocks noChangeArrowheads="1"/>
          </p:cNvSpPr>
          <p:nvPr/>
        </p:nvSpPr>
        <p:spPr bwMode="auto">
          <a:xfrm>
            <a:off x="4562475" y="3516313"/>
            <a:ext cx="41529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6675">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nSpc>
                <a:spcPct val="107000"/>
              </a:lnSpc>
            </a:pPr>
            <a:r>
              <a:rPr lang="it-IT" altLang="it-IT" sz="1200">
                <a:latin typeface="Calibri" panose="020F0502020204030204" pitchFamily="34" charset="0"/>
                <a:cs typeface="Calibri" panose="020F0502020204030204" pitchFamily="34" charset="0"/>
              </a:rPr>
              <a:t>Le tariffe indicate si riferiscono a </a:t>
            </a:r>
            <a:r>
              <a:rPr lang="it-IT" altLang="it-IT" sz="1200" b="1">
                <a:latin typeface="Calibri" panose="020F0502020204030204" pitchFamily="34" charset="0"/>
                <a:cs typeface="Calibri" panose="020F0502020204030204" pitchFamily="34" charset="0"/>
              </a:rPr>
              <a:t>lotti omogenei </a:t>
            </a:r>
            <a:r>
              <a:rPr lang="it-IT" altLang="it-IT" sz="1200">
                <a:latin typeface="Calibri" panose="020F0502020204030204" pitchFamily="34" charset="0"/>
                <a:cs typeface="Calibri" panose="020F0502020204030204" pitchFamily="34" charset="0"/>
              </a:rPr>
              <a:t>ovvero composti da pezzi della stessa lega, con lo stesso metodo di produzione e con stesso trattamento superficiale o </a:t>
            </a:r>
            <a:r>
              <a:rPr lang="it-IT" altLang="it-IT" sz="1200" b="1">
                <a:latin typeface="Calibri" panose="020F0502020204030204" pitchFamily="34" charset="0"/>
                <a:cs typeface="Calibri" panose="020F0502020204030204" pitchFamily="34" charset="0"/>
              </a:rPr>
              <a:t>lotti con certificati di analisi accreditati </a:t>
            </a:r>
            <a:r>
              <a:rPr lang="it-IT" altLang="it-IT" sz="1200">
                <a:latin typeface="Calibri" panose="020F0502020204030204" pitchFamily="34" charset="0"/>
                <a:cs typeface="Calibri" panose="020F0502020204030204" pitchFamily="34" charset="0"/>
              </a:rPr>
              <a:t>delle fusioni.</a:t>
            </a:r>
          </a:p>
        </p:txBody>
      </p:sp>
      <p:sp>
        <p:nvSpPr>
          <p:cNvPr id="24" name="CasellaDiTesto 23">
            <a:extLst>
              <a:ext uri="{FF2B5EF4-FFF2-40B4-BE49-F238E27FC236}">
                <a16:creationId xmlns:a16="http://schemas.microsoft.com/office/drawing/2014/main" id="{DCEC8C97-7A37-A34D-22D2-5D89B5BB9A14}"/>
              </a:ext>
            </a:extLst>
          </p:cNvPr>
          <p:cNvSpPr txBox="1"/>
          <p:nvPr/>
        </p:nvSpPr>
        <p:spPr>
          <a:xfrm>
            <a:off x="4645025" y="3189288"/>
            <a:ext cx="1728788" cy="276225"/>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pPr>
              <a:defRPr/>
            </a:pPr>
            <a:r>
              <a:rPr lang="it-IT" sz="1200" b="1" i="1" dirty="0"/>
              <a:t>Caratteristiche del lotto:</a:t>
            </a:r>
          </a:p>
        </p:txBody>
      </p:sp>
      <p:sp>
        <p:nvSpPr>
          <p:cNvPr id="25" name="CasellaDiTesto 24">
            <a:extLst>
              <a:ext uri="{FF2B5EF4-FFF2-40B4-BE49-F238E27FC236}">
                <a16:creationId xmlns:a16="http://schemas.microsoft.com/office/drawing/2014/main" id="{9B767A12-9AC7-9E39-18BB-0DE915126C9D}"/>
              </a:ext>
            </a:extLst>
          </p:cNvPr>
          <p:cNvSpPr txBox="1"/>
          <p:nvPr/>
        </p:nvSpPr>
        <p:spPr>
          <a:xfrm>
            <a:off x="4656138" y="4413250"/>
            <a:ext cx="866775" cy="276225"/>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pPr>
              <a:defRPr/>
            </a:pPr>
            <a:r>
              <a:rPr lang="it-IT" sz="1200" b="1" i="1" dirty="0"/>
              <a:t>Tempistica</a:t>
            </a:r>
          </a:p>
        </p:txBody>
      </p:sp>
      <p:pic>
        <p:nvPicPr>
          <p:cNvPr id="21513" name="Immagine 14">
            <a:extLst>
              <a:ext uri="{FF2B5EF4-FFF2-40B4-BE49-F238E27FC236}">
                <a16:creationId xmlns:a16="http://schemas.microsoft.com/office/drawing/2014/main" id="{F0C0364B-8368-93F6-36F0-C721B2177C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794" t="9412" r="51492"/>
          <a:stretch>
            <a:fillRect/>
          </a:stretch>
        </p:blipFill>
        <p:spPr bwMode="auto">
          <a:xfrm>
            <a:off x="517525" y="2322513"/>
            <a:ext cx="2905125" cy="270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4" name="CasellaDiTesto 17">
            <a:extLst>
              <a:ext uri="{FF2B5EF4-FFF2-40B4-BE49-F238E27FC236}">
                <a16:creationId xmlns:a16="http://schemas.microsoft.com/office/drawing/2014/main" id="{6537C78B-293C-22DC-41E3-A066DD39833E}"/>
              </a:ext>
            </a:extLst>
          </p:cNvPr>
          <p:cNvSpPr txBox="1">
            <a:spLocks noChangeArrowheads="1"/>
          </p:cNvSpPr>
          <p:nvPr/>
        </p:nvSpPr>
        <p:spPr bwMode="auto">
          <a:xfrm>
            <a:off x="446088" y="5151438"/>
            <a:ext cx="2346325"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it-IT" altLang="it-IT" sz="900" i="1"/>
              <a:t>*Gli importi sono da intendersi al netto di IVA</a:t>
            </a:r>
          </a:p>
        </p:txBody>
      </p:sp>
      <p:pic>
        <p:nvPicPr>
          <p:cNvPr id="21515" name="Immagine 8" descr="Immagine che contiene oggetto, scuro, sedendo, orologio&#10;&#10;Descrizione generata automaticamente">
            <a:extLst>
              <a:ext uri="{FF2B5EF4-FFF2-40B4-BE49-F238E27FC236}">
                <a16:creationId xmlns:a16="http://schemas.microsoft.com/office/drawing/2014/main" id="{DF205334-7C3B-9438-5221-A071F10B5B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2075" y="5915025"/>
            <a:ext cx="239077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asellaDiTesto 4">
            <a:extLst>
              <a:ext uri="{FF2B5EF4-FFF2-40B4-BE49-F238E27FC236}">
                <a16:creationId xmlns:a16="http://schemas.microsoft.com/office/drawing/2014/main" id="{2942565C-7AF8-4D77-6B97-492D515708D3}"/>
              </a:ext>
            </a:extLst>
          </p:cNvPr>
          <p:cNvSpPr txBox="1"/>
          <p:nvPr/>
        </p:nvSpPr>
        <p:spPr>
          <a:xfrm>
            <a:off x="282575" y="5915025"/>
            <a:ext cx="5829300" cy="276225"/>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pPr>
              <a:defRPr/>
            </a:pPr>
            <a:r>
              <a:rPr lang="it-IT" sz="1200" b="1" i="1" dirty="0"/>
              <a:t>La tariffa per la marcatura off site prevede delle agevolazioni rispetto alle tariffe indicate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asellaDiTesto 3">
            <a:extLst>
              <a:ext uri="{FF2B5EF4-FFF2-40B4-BE49-F238E27FC236}">
                <a16:creationId xmlns:a16="http://schemas.microsoft.com/office/drawing/2014/main" id="{C2D84B49-B94D-69F8-FADD-CC113CC5DBF8}"/>
              </a:ext>
            </a:extLst>
          </p:cNvPr>
          <p:cNvSpPr txBox="1">
            <a:spLocks noChangeArrowheads="1"/>
          </p:cNvSpPr>
          <p:nvPr/>
        </p:nvSpPr>
        <p:spPr bwMode="auto">
          <a:xfrm>
            <a:off x="174625" y="4846638"/>
            <a:ext cx="51133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6675">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it-IT" altLang="it-IT" sz="1200">
                <a:latin typeface="Calibri" panose="020F0502020204030204" pitchFamily="34" charset="0"/>
                <a:cs typeface="Calibri" panose="020F0502020204030204" pitchFamily="34" charset="0"/>
              </a:rPr>
              <a:t>Gli </a:t>
            </a:r>
            <a:r>
              <a:rPr lang="it-IT" altLang="it-IT" sz="1200" b="1">
                <a:latin typeface="Calibri" panose="020F0502020204030204" pitchFamily="34" charset="0"/>
                <a:cs typeface="Calibri" panose="020F0502020204030204" pitchFamily="34" charset="0"/>
              </a:rPr>
              <a:t>sconti per ciascuna tipologia dei lotti sono cumulabili fino ad un massimo del 30% </a:t>
            </a:r>
            <a:r>
              <a:rPr lang="it-IT" altLang="it-IT" sz="1200">
                <a:latin typeface="Calibri" panose="020F0502020204030204" pitchFamily="34" charset="0"/>
                <a:cs typeface="Calibri" panose="020F0502020204030204" pitchFamily="34" charset="0"/>
              </a:rPr>
              <a:t>e potranno essere applicati su lotti composti da un </a:t>
            </a:r>
            <a:r>
              <a:rPr lang="it-IT" altLang="it-IT" sz="1200" b="1">
                <a:latin typeface="Calibri" panose="020F0502020204030204" pitchFamily="34" charset="0"/>
                <a:cs typeface="Calibri" panose="020F0502020204030204" pitchFamily="34" charset="0"/>
              </a:rPr>
              <a:t>numero minimo di 30 pezzi</a:t>
            </a:r>
          </a:p>
        </p:txBody>
      </p:sp>
      <p:sp>
        <p:nvSpPr>
          <p:cNvPr id="10" name="CasellaDiTesto 9">
            <a:extLst>
              <a:ext uri="{FF2B5EF4-FFF2-40B4-BE49-F238E27FC236}">
                <a16:creationId xmlns:a16="http://schemas.microsoft.com/office/drawing/2014/main" id="{43D1BE2D-5208-C9FF-B109-CD4F3FAE7FDF}"/>
              </a:ext>
            </a:extLst>
          </p:cNvPr>
          <p:cNvSpPr txBox="1"/>
          <p:nvPr/>
        </p:nvSpPr>
        <p:spPr>
          <a:xfrm>
            <a:off x="5507038" y="4087813"/>
            <a:ext cx="557212" cy="276225"/>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pPr>
              <a:defRPr/>
            </a:pPr>
            <a:r>
              <a:rPr lang="it-IT" sz="1200" b="1" i="1" dirty="0"/>
              <a:t>- 20%</a:t>
            </a:r>
          </a:p>
        </p:txBody>
      </p:sp>
      <p:sp>
        <p:nvSpPr>
          <p:cNvPr id="11" name="CasellaDiTesto 10">
            <a:extLst>
              <a:ext uri="{FF2B5EF4-FFF2-40B4-BE49-F238E27FC236}">
                <a16:creationId xmlns:a16="http://schemas.microsoft.com/office/drawing/2014/main" id="{E3C86A72-0BF1-FC33-5B95-92AE82EBD1E1}"/>
              </a:ext>
            </a:extLst>
          </p:cNvPr>
          <p:cNvSpPr txBox="1"/>
          <p:nvPr/>
        </p:nvSpPr>
        <p:spPr>
          <a:xfrm>
            <a:off x="5453063" y="1873250"/>
            <a:ext cx="555625" cy="276225"/>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pPr>
              <a:defRPr/>
            </a:pPr>
            <a:r>
              <a:rPr lang="it-IT" sz="1200" b="1" i="1" dirty="0"/>
              <a:t>- 10%</a:t>
            </a:r>
          </a:p>
        </p:txBody>
      </p:sp>
      <p:sp>
        <p:nvSpPr>
          <p:cNvPr id="12" name="CasellaDiTesto 11">
            <a:extLst>
              <a:ext uri="{FF2B5EF4-FFF2-40B4-BE49-F238E27FC236}">
                <a16:creationId xmlns:a16="http://schemas.microsoft.com/office/drawing/2014/main" id="{36FA754A-83E1-C172-3625-BC4882D85FE6}"/>
              </a:ext>
            </a:extLst>
          </p:cNvPr>
          <p:cNvSpPr txBox="1"/>
          <p:nvPr/>
        </p:nvSpPr>
        <p:spPr>
          <a:xfrm>
            <a:off x="5507038" y="4778375"/>
            <a:ext cx="515937" cy="277813"/>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pPr>
              <a:defRPr/>
            </a:pPr>
            <a:r>
              <a:rPr lang="it-IT" sz="1200" b="1" i="1" dirty="0"/>
              <a:t>+ 5%</a:t>
            </a:r>
          </a:p>
        </p:txBody>
      </p:sp>
      <p:sp>
        <p:nvSpPr>
          <p:cNvPr id="23558" name="CasellaDiTesto 13">
            <a:extLst>
              <a:ext uri="{FF2B5EF4-FFF2-40B4-BE49-F238E27FC236}">
                <a16:creationId xmlns:a16="http://schemas.microsoft.com/office/drawing/2014/main" id="{8CBCC1AC-D372-C86B-C439-5F19DD46FCE6}"/>
              </a:ext>
            </a:extLst>
          </p:cNvPr>
          <p:cNvSpPr txBox="1">
            <a:spLocks noChangeArrowheads="1"/>
          </p:cNvSpPr>
          <p:nvPr/>
        </p:nvSpPr>
        <p:spPr bwMode="auto">
          <a:xfrm>
            <a:off x="5470525" y="5033963"/>
            <a:ext cx="36734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14313" indent="-214313">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buFont typeface="Wingdings" panose="05000000000000000000" pitchFamily="2" charset="2"/>
              <a:buChar char="ü"/>
            </a:pPr>
            <a:r>
              <a:rPr lang="it-IT" altLang="it-IT" sz="1200"/>
              <a:t>Richiesta di </a:t>
            </a:r>
            <a:r>
              <a:rPr lang="it-IT" altLang="it-IT" sz="1200" b="1"/>
              <a:t>evasione con carattere di urgenza </a:t>
            </a:r>
            <a:r>
              <a:rPr lang="it-IT" altLang="it-IT" sz="1200"/>
              <a:t>con tempi di consegna di 24-48 ore lavorative  successive alla consegna del prodotto presso la sede del laboratorio</a:t>
            </a:r>
            <a:r>
              <a:rPr lang="it-IT" altLang="it-IT" sz="1200">
                <a:latin typeface="Calibri" panose="020F0502020204030204" pitchFamily="34" charset="0"/>
                <a:cs typeface="Calibri" panose="020F0502020204030204" pitchFamily="34" charset="0"/>
              </a:rPr>
              <a:t>, compatibilmente con la dimensione e la complessità del lotto. </a:t>
            </a:r>
            <a:endParaRPr lang="it-IT" altLang="it-IT" sz="1200"/>
          </a:p>
        </p:txBody>
      </p:sp>
      <p:sp>
        <p:nvSpPr>
          <p:cNvPr id="23559" name="CasellaDiTesto 15">
            <a:extLst>
              <a:ext uri="{FF2B5EF4-FFF2-40B4-BE49-F238E27FC236}">
                <a16:creationId xmlns:a16="http://schemas.microsoft.com/office/drawing/2014/main" id="{2801B05F-2BF3-4C9C-6F0D-E55123012BCA}"/>
              </a:ext>
            </a:extLst>
          </p:cNvPr>
          <p:cNvSpPr txBox="1">
            <a:spLocks noChangeArrowheads="1"/>
          </p:cNvSpPr>
          <p:nvPr/>
        </p:nvSpPr>
        <p:spPr bwMode="auto">
          <a:xfrm>
            <a:off x="5453063" y="4356100"/>
            <a:ext cx="3597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14313" indent="-214313">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buFont typeface="Wingdings" panose="05000000000000000000" pitchFamily="2" charset="2"/>
              <a:buChar char="ü"/>
            </a:pPr>
            <a:r>
              <a:rPr lang="it-IT" altLang="it-IT" sz="1200">
                <a:latin typeface="Calibri" panose="020F0502020204030204" pitchFamily="34" charset="0"/>
                <a:cs typeface="Calibri" panose="020F0502020204030204" pitchFamily="34" charset="0"/>
              </a:rPr>
              <a:t>Aziende che richiedono la </a:t>
            </a:r>
            <a:r>
              <a:rPr lang="it-IT" altLang="it-IT" sz="1200" b="1">
                <a:latin typeface="Calibri" panose="020F0502020204030204" pitchFamily="34" charset="0"/>
                <a:cs typeface="Calibri" panose="020F0502020204030204" pitchFamily="34" charset="0"/>
              </a:rPr>
              <a:t>marcatura </a:t>
            </a:r>
            <a:r>
              <a:rPr lang="it-IT" altLang="it-IT" sz="1200" b="1" i="1">
                <a:latin typeface="Calibri" panose="020F0502020204030204" pitchFamily="34" charset="0"/>
                <a:cs typeface="Calibri" panose="020F0502020204030204" pitchFamily="34" charset="0"/>
              </a:rPr>
              <a:t>in-site </a:t>
            </a:r>
            <a:r>
              <a:rPr lang="it-IT" altLang="it-IT" sz="1200">
                <a:latin typeface="Calibri" panose="020F0502020204030204" pitchFamily="34" charset="0"/>
                <a:cs typeface="Calibri" panose="020F0502020204030204" pitchFamily="34" charset="0"/>
              </a:rPr>
              <a:t>con proprio operatore </a:t>
            </a:r>
            <a:endParaRPr lang="it-IT" altLang="it-IT" sz="1200"/>
          </a:p>
        </p:txBody>
      </p:sp>
      <p:sp>
        <p:nvSpPr>
          <p:cNvPr id="18" name="CasellaDiTesto 17">
            <a:extLst>
              <a:ext uri="{FF2B5EF4-FFF2-40B4-BE49-F238E27FC236}">
                <a16:creationId xmlns:a16="http://schemas.microsoft.com/office/drawing/2014/main" id="{F91A4C6E-4E0F-2F5C-45D9-7B00F05DEECC}"/>
              </a:ext>
            </a:extLst>
          </p:cNvPr>
          <p:cNvSpPr txBox="1"/>
          <p:nvPr/>
        </p:nvSpPr>
        <p:spPr>
          <a:xfrm>
            <a:off x="5348288" y="2714625"/>
            <a:ext cx="3702050" cy="647700"/>
          </a:xfrm>
          <a:prstGeom prst="rect">
            <a:avLst/>
          </a:prstGeom>
          <a:noFill/>
        </p:spPr>
        <p:txBody>
          <a:bodyPr>
            <a:spAutoFit/>
          </a:bodyPr>
          <a:lstStyle/>
          <a:p>
            <a:pPr marL="214313" indent="-214313">
              <a:buFont typeface="Wingdings" panose="05000000000000000000" pitchFamily="2" charset="2"/>
              <a:buChar char="ü"/>
              <a:defRPr/>
            </a:pPr>
            <a:r>
              <a:rPr lang="it-IT" sz="1200" dirty="0">
                <a:cs typeface="+mn-cs"/>
              </a:rPr>
              <a:t>aziende che, nell’ultimo anno, abbiano sottoposto all’</a:t>
            </a:r>
            <a:r>
              <a:rPr lang="it-IT" sz="1200" dirty="0" err="1">
                <a:cs typeface="+mn-cs"/>
              </a:rPr>
              <a:t>UdS</a:t>
            </a:r>
            <a:r>
              <a:rPr lang="it-IT" sz="1200" dirty="0">
                <a:cs typeface="+mn-cs"/>
              </a:rPr>
              <a:t> almeno </a:t>
            </a:r>
            <a:r>
              <a:rPr lang="it-IT" sz="1200" b="1" dirty="0">
                <a:cs typeface="+mn-cs"/>
              </a:rPr>
              <a:t>n. 5 di lotti </a:t>
            </a:r>
            <a:r>
              <a:rPr lang="it-IT" sz="1200" dirty="0">
                <a:cs typeface="+mn-cs"/>
              </a:rPr>
              <a:t>con esito positivo delle analisi</a:t>
            </a:r>
            <a:endParaRPr lang="it-IT" sz="1200" dirty="0"/>
          </a:p>
        </p:txBody>
      </p:sp>
      <p:sp>
        <p:nvSpPr>
          <p:cNvPr id="20" name="CasellaDiTesto 19">
            <a:extLst>
              <a:ext uri="{FF2B5EF4-FFF2-40B4-BE49-F238E27FC236}">
                <a16:creationId xmlns:a16="http://schemas.microsoft.com/office/drawing/2014/main" id="{EAA8124D-65C8-8C54-5242-FA20D92065C2}"/>
              </a:ext>
            </a:extLst>
          </p:cNvPr>
          <p:cNvSpPr txBox="1"/>
          <p:nvPr/>
        </p:nvSpPr>
        <p:spPr>
          <a:xfrm>
            <a:off x="5348288" y="3273425"/>
            <a:ext cx="3708400" cy="830263"/>
          </a:xfrm>
          <a:prstGeom prst="rect">
            <a:avLst/>
          </a:prstGeom>
          <a:noFill/>
        </p:spPr>
        <p:txBody>
          <a:bodyPr>
            <a:spAutoFit/>
          </a:bodyPr>
          <a:lstStyle/>
          <a:p>
            <a:pPr marL="214313" indent="-214313">
              <a:buFont typeface="Wingdings" panose="05000000000000000000" pitchFamily="2" charset="2"/>
              <a:buChar char="ü"/>
              <a:defRPr/>
            </a:pPr>
            <a:r>
              <a:rPr lang="it-IT" sz="1200" dirty="0">
                <a:cs typeface="+mn-cs"/>
              </a:rPr>
              <a:t>aziende che siano in possesso di </a:t>
            </a:r>
            <a:r>
              <a:rPr lang="it-IT" sz="1200" b="1" dirty="0">
                <a:cs typeface="+mn-cs"/>
              </a:rPr>
              <a:t>“certificazione aggiuntiva” </a:t>
            </a:r>
            <a:r>
              <a:rPr lang="it-IT" sz="1200" dirty="0">
                <a:cs typeface="+mn-cs"/>
              </a:rPr>
              <a:t>ai sensi dell’art. 19, D. Lgs. 22 maggio 1999, n. 251, e degli artt. 51, 52, 53 e 54, D.P.R. 30 maggio 2002, n. 150 e </a:t>
            </a:r>
            <a:r>
              <a:rPr lang="it-IT" sz="1200" dirty="0" err="1">
                <a:cs typeface="+mn-cs"/>
              </a:rPr>
              <a:t>s.m.i.</a:t>
            </a:r>
            <a:r>
              <a:rPr lang="it-IT" sz="1200" dirty="0">
                <a:cs typeface="+mn-cs"/>
              </a:rPr>
              <a:t>;</a:t>
            </a:r>
          </a:p>
        </p:txBody>
      </p:sp>
      <p:sp>
        <p:nvSpPr>
          <p:cNvPr id="15" name="CasellaDiTesto 14">
            <a:extLst>
              <a:ext uri="{FF2B5EF4-FFF2-40B4-BE49-F238E27FC236}">
                <a16:creationId xmlns:a16="http://schemas.microsoft.com/office/drawing/2014/main" id="{7A8B07C9-55EF-796C-3E18-6DA9936C2F9F}"/>
              </a:ext>
            </a:extLst>
          </p:cNvPr>
          <p:cNvSpPr txBox="1"/>
          <p:nvPr/>
        </p:nvSpPr>
        <p:spPr>
          <a:xfrm>
            <a:off x="5348288" y="2125663"/>
            <a:ext cx="3702050" cy="646112"/>
          </a:xfrm>
          <a:prstGeom prst="rect">
            <a:avLst/>
          </a:prstGeom>
          <a:noFill/>
        </p:spPr>
        <p:txBody>
          <a:bodyPr>
            <a:spAutoFit/>
          </a:bodyPr>
          <a:lstStyle/>
          <a:p>
            <a:pPr marL="214313" indent="-214313">
              <a:buFont typeface="Wingdings" panose="05000000000000000000" pitchFamily="2" charset="2"/>
              <a:buChar char="ü"/>
              <a:defRPr/>
            </a:pPr>
            <a:r>
              <a:rPr lang="it-IT" sz="1200" dirty="0">
                <a:cs typeface="+mn-cs"/>
              </a:rPr>
              <a:t>aziende che nel corso dell’anno solare abbiano acquistato </a:t>
            </a:r>
            <a:r>
              <a:rPr lang="it-IT" sz="1200" b="1" dirty="0">
                <a:cs typeface="+mn-cs"/>
              </a:rPr>
              <a:t>servizi per un importo pari o superiore a € 3.000,00</a:t>
            </a:r>
          </a:p>
        </p:txBody>
      </p:sp>
      <p:sp>
        <p:nvSpPr>
          <p:cNvPr id="23563" name="CasellaDiTesto 1">
            <a:extLst>
              <a:ext uri="{FF2B5EF4-FFF2-40B4-BE49-F238E27FC236}">
                <a16:creationId xmlns:a16="http://schemas.microsoft.com/office/drawing/2014/main" id="{1F9F4E96-93C5-42C0-FA54-EB33ABDF21A4}"/>
              </a:ext>
            </a:extLst>
          </p:cNvPr>
          <p:cNvSpPr txBox="1">
            <a:spLocks noChangeArrowheads="1"/>
          </p:cNvSpPr>
          <p:nvPr/>
        </p:nvSpPr>
        <p:spPr bwMode="auto">
          <a:xfrm>
            <a:off x="284163" y="4459288"/>
            <a:ext cx="2344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it-IT" altLang="it-IT" sz="900" i="1"/>
              <a:t>*Gli importi sono da intendersi al netto di IVA</a:t>
            </a:r>
          </a:p>
        </p:txBody>
      </p:sp>
      <p:pic>
        <p:nvPicPr>
          <p:cNvPr id="23564" name="Immagine 7">
            <a:extLst>
              <a:ext uri="{FF2B5EF4-FFF2-40B4-BE49-F238E27FC236}">
                <a16:creationId xmlns:a16="http://schemas.microsoft.com/office/drawing/2014/main" id="{9059F4B2-6757-DCF5-F2F4-3C7DD28391DF}"/>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l="1678"/>
          <a:stretch>
            <a:fillRect/>
          </a:stretch>
        </p:blipFill>
        <p:spPr bwMode="auto">
          <a:xfrm>
            <a:off x="346075" y="2368550"/>
            <a:ext cx="4643438" cy="210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5" name="Immagine 8" descr="Immagine che contiene oggetto, scuro, sedendo, orologio&#10;&#10;Descrizione generata automaticamente">
            <a:extLst>
              <a:ext uri="{FF2B5EF4-FFF2-40B4-BE49-F238E27FC236}">
                <a16:creationId xmlns:a16="http://schemas.microsoft.com/office/drawing/2014/main" id="{B4C33955-8640-B106-979D-5D73D44FEA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5980113"/>
            <a:ext cx="239077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asellaDiTesto 1">
            <a:extLst>
              <a:ext uri="{FF2B5EF4-FFF2-40B4-BE49-F238E27FC236}">
                <a16:creationId xmlns:a16="http://schemas.microsoft.com/office/drawing/2014/main" id="{542885DE-15D8-DEFF-6B59-9F60AECF8F1C}"/>
              </a:ext>
            </a:extLst>
          </p:cNvPr>
          <p:cNvSpPr txBox="1"/>
          <p:nvPr/>
        </p:nvSpPr>
        <p:spPr>
          <a:xfrm>
            <a:off x="0" y="298450"/>
            <a:ext cx="9144000" cy="969963"/>
          </a:xfrm>
          <a:prstGeom prst="rect">
            <a:avLst/>
          </a:prstGeom>
          <a:solidFill>
            <a:srgbClr val="00B0F0">
              <a:alpha val="45000"/>
            </a:srgbClr>
          </a:solidFill>
        </p:spPr>
        <p:style>
          <a:lnRef idx="1">
            <a:schemeClr val="accent4"/>
          </a:lnRef>
          <a:fillRef idx="3">
            <a:schemeClr val="accent4"/>
          </a:fillRef>
          <a:effectRef idx="2">
            <a:schemeClr val="accent4"/>
          </a:effectRef>
          <a:fontRef idx="minor">
            <a:schemeClr val="lt1"/>
          </a:fontRef>
        </p:style>
        <p:txBody>
          <a:bodyPr>
            <a:spAutoFit/>
          </a:bodyPr>
          <a:lstStyle/>
          <a:p>
            <a:pPr algn="ctr">
              <a:defRPr/>
            </a:pPr>
            <a:endParaRPr lang="it-IT" sz="825" b="1" dirty="0">
              <a:solidFill>
                <a:schemeClr val="bg1"/>
              </a:solidFill>
              <a:latin typeface="Calibri" panose="020F0502020204030204" pitchFamily="34" charset="0"/>
              <a:ea typeface="Calibri" panose="020F0502020204030204" pitchFamily="34" charset="0"/>
            </a:endParaRPr>
          </a:p>
          <a:p>
            <a:pPr algn="ctr">
              <a:defRPr/>
            </a:pPr>
            <a:r>
              <a:rPr lang="it-IT" sz="1350" b="1" dirty="0">
                <a:solidFill>
                  <a:schemeClr val="bg1"/>
                </a:solidFill>
                <a:latin typeface="Calibri" panose="020F0502020204030204" pitchFamily="34" charset="0"/>
                <a:ea typeface="Calibri" panose="020F0502020204030204" pitchFamily="34" charset="0"/>
              </a:rPr>
              <a:t>IL TARIFFARIO DEGLI UFFICI DEL  SAGGIO DELLE CAMERE DI COMMERCIO</a:t>
            </a:r>
          </a:p>
          <a:p>
            <a:pPr algn="ctr">
              <a:defRPr/>
            </a:pPr>
            <a:r>
              <a:rPr lang="it-IT" sz="1350" dirty="0">
                <a:solidFill>
                  <a:schemeClr val="bg1"/>
                </a:solidFill>
                <a:latin typeface="Calibri" panose="020F0502020204030204" pitchFamily="34" charset="0"/>
                <a:ea typeface="Calibri" panose="020F0502020204030204" pitchFamily="34" charset="0"/>
              </a:rPr>
              <a:t>per i servizi di saggio e marcatura </a:t>
            </a:r>
            <a:r>
              <a:rPr lang="it-IT" sz="1350" b="1" dirty="0">
                <a:solidFill>
                  <a:schemeClr val="bg1"/>
                </a:solidFill>
                <a:latin typeface="Calibri" panose="020F0502020204030204" pitchFamily="34" charset="0"/>
                <a:ea typeface="Calibri" panose="020F0502020204030204" pitchFamily="34" charset="0"/>
              </a:rPr>
              <a:t>«Italia Turrita» </a:t>
            </a:r>
            <a:r>
              <a:rPr lang="it-IT" sz="1350" dirty="0">
                <a:latin typeface="Calibri" panose="020F0502020204030204" pitchFamily="34" charset="0"/>
              </a:rPr>
              <a:t>ai sensi del DPR del 4 agosto 2015, n. 168 </a:t>
            </a:r>
            <a:r>
              <a:rPr lang="it-IT" sz="1350" dirty="0">
                <a:solidFill>
                  <a:schemeClr val="bg1"/>
                </a:solidFill>
                <a:latin typeface="Calibri" panose="020F0502020204030204" pitchFamily="34" charset="0"/>
                <a:ea typeface="Calibri" panose="020F0502020204030204" pitchFamily="34" charset="0"/>
              </a:rPr>
              <a:t>e apposizione del «</a:t>
            </a:r>
            <a:r>
              <a:rPr lang="it-IT" sz="1350" b="1" dirty="0">
                <a:solidFill>
                  <a:schemeClr val="bg1"/>
                </a:solidFill>
                <a:latin typeface="Calibri" panose="020F0502020204030204" pitchFamily="34" charset="0"/>
                <a:ea typeface="Calibri" panose="020F0502020204030204" pitchFamily="34" charset="0"/>
              </a:rPr>
              <a:t>Marchio Comune di Controllo»</a:t>
            </a:r>
            <a:r>
              <a:rPr lang="it-IT" sz="1350" dirty="0">
                <a:solidFill>
                  <a:schemeClr val="bg1"/>
                </a:solidFill>
                <a:latin typeface="Calibri" panose="020F0502020204030204" pitchFamily="34" charset="0"/>
                <a:ea typeface="Calibri" panose="020F0502020204030204" pitchFamily="34" charset="0"/>
              </a:rPr>
              <a:t> della Convenzione di Vienna</a:t>
            </a:r>
          </a:p>
          <a:p>
            <a:pPr algn="ctr">
              <a:defRPr/>
            </a:pPr>
            <a:endParaRPr lang="it-IT" sz="825" dirty="0">
              <a:solidFill>
                <a:schemeClr val="bg1"/>
              </a:solidFill>
              <a:latin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asellaDiTesto 15">
            <a:extLst>
              <a:ext uri="{FF2B5EF4-FFF2-40B4-BE49-F238E27FC236}">
                <a16:creationId xmlns:a16="http://schemas.microsoft.com/office/drawing/2014/main" id="{DF45E9B1-30E2-1BEB-D273-8CCEAFDAB9A9}"/>
              </a:ext>
            </a:extLst>
          </p:cNvPr>
          <p:cNvSpPr txBox="1"/>
          <p:nvPr/>
        </p:nvSpPr>
        <p:spPr>
          <a:xfrm>
            <a:off x="276225" y="2492375"/>
            <a:ext cx="8591550" cy="3692525"/>
          </a:xfrm>
          <a:prstGeom prst="rect">
            <a:avLst/>
          </a:prstGeom>
          <a:noFill/>
        </p:spPr>
        <p:txBody>
          <a:bodyPr>
            <a:spAutoFit/>
          </a:bodyPr>
          <a:lstStyle/>
          <a:p>
            <a:pPr marL="214313" indent="-214313" algn="just">
              <a:buFont typeface="Wingdings" panose="05000000000000000000" pitchFamily="2" charset="2"/>
              <a:buChar char="q"/>
              <a:defRPr/>
            </a:pPr>
            <a:r>
              <a:rPr lang="it-IT" sz="1800" dirty="0"/>
              <a:t>In </a:t>
            </a:r>
            <a:r>
              <a:rPr lang="it-IT" sz="1800" b="1" dirty="0"/>
              <a:t>caso di lotti eterogenei </a:t>
            </a:r>
            <a:r>
              <a:rPr lang="it-IT" sz="1800" dirty="0"/>
              <a:t>ovvero composti da metalli preziosi diversi (ad esempio oggetti in lega di argento e oggetti in lega d’oro) o di oggetti che per quantità, per caratteristiche produttive, per composizione chimica e per rivestimenti siano valutabili come completamente differenti, il responsabile tecnico dividerà il lotto in più sub-lotti omogenei e distinti.</a:t>
            </a:r>
          </a:p>
          <a:p>
            <a:pPr algn="just">
              <a:defRPr/>
            </a:pPr>
            <a:endParaRPr lang="it-IT" sz="1800" dirty="0"/>
          </a:p>
          <a:p>
            <a:pPr marL="214313" indent="-214313" algn="just">
              <a:buFont typeface="Wingdings" panose="05000000000000000000" pitchFamily="2" charset="2"/>
              <a:buChar char="q"/>
              <a:defRPr/>
            </a:pPr>
            <a:r>
              <a:rPr lang="it-IT" sz="1800" b="1" dirty="0"/>
              <a:t>Il responsabile tecnico valuterà di volta in volta la tariffazione da applicare in relazione all’aumento di lavoro e analisi </a:t>
            </a:r>
            <a:r>
              <a:rPr lang="it-IT" sz="1800" dirty="0"/>
              <a:t>che comporta il campionamento di un lotto eterogeneo. La maggiorazione della tariffa, rispetto al tariffario base, sarà comunicata al cliente prima di procedere all’avvio delle operazioni di analisi. </a:t>
            </a:r>
          </a:p>
          <a:p>
            <a:pPr algn="just">
              <a:defRPr/>
            </a:pPr>
            <a:endParaRPr lang="it-IT" sz="1800" dirty="0"/>
          </a:p>
          <a:p>
            <a:pPr marL="214313" indent="-214313" algn="just">
              <a:buFont typeface="Wingdings" panose="05000000000000000000" pitchFamily="2" charset="2"/>
              <a:buChar char="q"/>
              <a:defRPr/>
            </a:pPr>
            <a:r>
              <a:rPr lang="it-IT" sz="1800" dirty="0"/>
              <a:t>La tariffa sarà determinata nella misura volta a garantire la </a:t>
            </a:r>
            <a:r>
              <a:rPr lang="it-IT" sz="1800" b="1" dirty="0"/>
              <a:t>sostenibilità economica </a:t>
            </a:r>
            <a:r>
              <a:rPr lang="it-IT" sz="1800" dirty="0"/>
              <a:t>delle analisi da condurre su un lotto eterogeneo.</a:t>
            </a:r>
          </a:p>
        </p:txBody>
      </p:sp>
      <p:sp>
        <p:nvSpPr>
          <p:cNvPr id="4" name="CasellaDiTesto 3">
            <a:extLst>
              <a:ext uri="{FF2B5EF4-FFF2-40B4-BE49-F238E27FC236}">
                <a16:creationId xmlns:a16="http://schemas.microsoft.com/office/drawing/2014/main" id="{85980425-48C9-B520-8C5B-B95BC015B350}"/>
              </a:ext>
            </a:extLst>
          </p:cNvPr>
          <p:cNvSpPr txBox="1"/>
          <p:nvPr/>
        </p:nvSpPr>
        <p:spPr>
          <a:xfrm>
            <a:off x="395288" y="1793875"/>
            <a:ext cx="2698750" cy="368300"/>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pPr>
              <a:defRPr/>
            </a:pPr>
            <a:r>
              <a:rPr lang="it-IT" sz="1800" b="1" i="1" dirty="0"/>
              <a:t>In caso di lotto eterogeneo</a:t>
            </a:r>
          </a:p>
        </p:txBody>
      </p:sp>
      <p:sp>
        <p:nvSpPr>
          <p:cNvPr id="2" name="CasellaDiTesto 1">
            <a:extLst>
              <a:ext uri="{FF2B5EF4-FFF2-40B4-BE49-F238E27FC236}">
                <a16:creationId xmlns:a16="http://schemas.microsoft.com/office/drawing/2014/main" id="{FE7E19C2-4CB2-A42B-64D9-28C258F0A024}"/>
              </a:ext>
            </a:extLst>
          </p:cNvPr>
          <p:cNvSpPr txBox="1"/>
          <p:nvPr/>
        </p:nvSpPr>
        <p:spPr>
          <a:xfrm>
            <a:off x="0" y="298450"/>
            <a:ext cx="9144000" cy="969963"/>
          </a:xfrm>
          <a:prstGeom prst="rect">
            <a:avLst/>
          </a:prstGeom>
          <a:solidFill>
            <a:srgbClr val="00B0F0">
              <a:alpha val="45000"/>
            </a:srgbClr>
          </a:solidFill>
        </p:spPr>
        <p:style>
          <a:lnRef idx="1">
            <a:schemeClr val="accent4"/>
          </a:lnRef>
          <a:fillRef idx="3">
            <a:schemeClr val="accent4"/>
          </a:fillRef>
          <a:effectRef idx="2">
            <a:schemeClr val="accent4"/>
          </a:effectRef>
          <a:fontRef idx="minor">
            <a:schemeClr val="lt1"/>
          </a:fontRef>
        </p:style>
        <p:txBody>
          <a:bodyPr>
            <a:spAutoFit/>
          </a:bodyPr>
          <a:lstStyle/>
          <a:p>
            <a:pPr algn="ctr">
              <a:defRPr/>
            </a:pPr>
            <a:endParaRPr lang="it-IT" sz="825" b="1" dirty="0">
              <a:solidFill>
                <a:schemeClr val="bg1"/>
              </a:solidFill>
              <a:latin typeface="Calibri" panose="020F0502020204030204" pitchFamily="34" charset="0"/>
              <a:ea typeface="Calibri" panose="020F0502020204030204" pitchFamily="34" charset="0"/>
            </a:endParaRPr>
          </a:p>
          <a:p>
            <a:pPr algn="ctr">
              <a:defRPr/>
            </a:pPr>
            <a:r>
              <a:rPr lang="it-IT" sz="1350" b="1" dirty="0">
                <a:solidFill>
                  <a:schemeClr val="bg1"/>
                </a:solidFill>
                <a:latin typeface="Calibri" panose="020F0502020204030204" pitchFamily="34" charset="0"/>
                <a:ea typeface="Calibri" panose="020F0502020204030204" pitchFamily="34" charset="0"/>
              </a:rPr>
              <a:t>IL TARIFFARIO DEGLI UFFICI DEL  SAGGIO DELLE CAMERE DI COMMERCIO</a:t>
            </a:r>
          </a:p>
          <a:p>
            <a:pPr algn="ctr">
              <a:defRPr/>
            </a:pPr>
            <a:r>
              <a:rPr lang="it-IT" sz="1350" dirty="0">
                <a:solidFill>
                  <a:schemeClr val="bg1"/>
                </a:solidFill>
                <a:latin typeface="Calibri" panose="020F0502020204030204" pitchFamily="34" charset="0"/>
                <a:ea typeface="Calibri" panose="020F0502020204030204" pitchFamily="34" charset="0"/>
              </a:rPr>
              <a:t>per i servizi di saggio e marcatura </a:t>
            </a:r>
            <a:r>
              <a:rPr lang="it-IT" sz="1350" b="1" dirty="0">
                <a:solidFill>
                  <a:schemeClr val="bg1"/>
                </a:solidFill>
                <a:latin typeface="Calibri" panose="020F0502020204030204" pitchFamily="34" charset="0"/>
                <a:ea typeface="Calibri" panose="020F0502020204030204" pitchFamily="34" charset="0"/>
              </a:rPr>
              <a:t>«Italia Turrita» </a:t>
            </a:r>
            <a:r>
              <a:rPr lang="it-IT" sz="1350" dirty="0">
                <a:latin typeface="Calibri" panose="020F0502020204030204" pitchFamily="34" charset="0"/>
              </a:rPr>
              <a:t>ai sensi del DPR del 4 agosto 2015, n. 168 </a:t>
            </a:r>
            <a:r>
              <a:rPr lang="it-IT" sz="1350" dirty="0">
                <a:solidFill>
                  <a:schemeClr val="bg1"/>
                </a:solidFill>
                <a:latin typeface="Calibri" panose="020F0502020204030204" pitchFamily="34" charset="0"/>
                <a:ea typeface="Calibri" panose="020F0502020204030204" pitchFamily="34" charset="0"/>
              </a:rPr>
              <a:t>e apposizione del «</a:t>
            </a:r>
            <a:r>
              <a:rPr lang="it-IT" sz="1350" b="1" dirty="0">
                <a:solidFill>
                  <a:schemeClr val="bg1"/>
                </a:solidFill>
                <a:latin typeface="Calibri" panose="020F0502020204030204" pitchFamily="34" charset="0"/>
                <a:ea typeface="Calibri" panose="020F0502020204030204" pitchFamily="34" charset="0"/>
              </a:rPr>
              <a:t>Marchio Comune di Controllo»</a:t>
            </a:r>
            <a:r>
              <a:rPr lang="it-IT" sz="1350" dirty="0">
                <a:solidFill>
                  <a:schemeClr val="bg1"/>
                </a:solidFill>
                <a:latin typeface="Calibri" panose="020F0502020204030204" pitchFamily="34" charset="0"/>
                <a:ea typeface="Calibri" panose="020F0502020204030204" pitchFamily="34" charset="0"/>
              </a:rPr>
              <a:t> della Convenzione di Vienna</a:t>
            </a:r>
          </a:p>
          <a:p>
            <a:pPr algn="ctr">
              <a:defRPr/>
            </a:pPr>
            <a:endParaRPr lang="it-IT" sz="825" dirty="0">
              <a:solidFill>
                <a:schemeClr val="bg1"/>
              </a:solidFill>
              <a:latin typeface="Calibri" panose="020F0502020204030204" pitchFamily="34" charset="0"/>
            </a:endParaRPr>
          </a:p>
        </p:txBody>
      </p:sp>
    </p:spTree>
  </p:cSld>
  <p:clrMapOvr>
    <a:masterClrMapping/>
  </p:clrMapOvr>
</p:sld>
</file>

<file path=ppt/theme/theme1.xml><?xml version="1.0" encoding="utf-8"?>
<a:theme xmlns:a="http://schemas.openxmlformats.org/drawingml/2006/main" name="Presentazione vuota">
  <a:themeElements>
    <a:clrScheme name="Presentazione vuota.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zione vuota.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esentazione vuota.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zione vuota.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zione vuota.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zione vuota.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zione vuota.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zione vuota.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zione vuota.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21E6FCFB69C810479F3933339869F687" ma:contentTypeVersion="40" ma:contentTypeDescription="Creare un nuovo documento." ma:contentTypeScope="" ma:versionID="37999864574c4f58c5f9eae49b00350f">
  <xsd:schema xmlns:xsd="http://www.w3.org/2001/XMLSchema" xmlns:xs="http://www.w3.org/2001/XMLSchema" xmlns:p="http://schemas.microsoft.com/office/2006/metadata/properties" xmlns:ns1="http://schemas.microsoft.com/sharepoint/v3" xmlns:ns2="aeb4a8a2-d325-4366-8bf4-d561aa142a34" xmlns:ns3="221b9b05-8e24-42e8-b51f-1c2de44df1dd" targetNamespace="http://schemas.microsoft.com/office/2006/metadata/properties" ma:root="true" ma:fieldsID="5df1f295ff3bd4a2b05682da7f1968ea" ns1:_="" ns2:_="" ns3:_="">
    <xsd:import namespace="http://schemas.microsoft.com/sharepoint/v3"/>
    <xsd:import namespace="aeb4a8a2-d325-4366-8bf4-d561aa142a34"/>
    <xsd:import namespace="221b9b05-8e24-42e8-b51f-1c2de44df1dd"/>
    <xsd:element name="properties">
      <xsd:complexType>
        <xsd:sequence>
          <xsd:element name="documentManagement">
            <xsd:complexType>
              <xsd:all>
                <xsd:element ref="ns2:_dlc_DocIdUrl" minOccurs="0"/>
                <xsd:element ref="ns1:DocumentSetDescription" minOccurs="0"/>
                <xsd:element ref="ns2:Numero" minOccurs="0"/>
                <xsd:element ref="ns2:Importo_x0020_netto" minOccurs="0"/>
                <xsd:element ref="ns2:Cliente" minOccurs="0"/>
                <xsd:element ref="ns2:Responsabile" minOccurs="0"/>
                <xsd:element ref="ns2:Approvazioni" minOccurs="0"/>
                <xsd:element ref="ns3:Stato" minOccurs="0"/>
                <xsd:element ref="ns2:Anno" minOccurs="0"/>
                <xsd:element ref="ns3:Costi_x0020_presunti" minOccurs="0"/>
                <xsd:element ref="ns3:_Flow_SignoffStatus" minOccurs="0"/>
                <xsd:element ref="ns2:Esente" minOccurs="0"/>
                <xsd:element ref="ns2:Codice_x0020_Attività" minOccurs="0"/>
                <xsd:element ref="ns3:Fabbisogni" minOccurs="0"/>
                <xsd:element ref="ns2:_dlc_DocId"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3:MediaLengthInSeconds" minOccurs="0"/>
                <xsd:element ref="ns3:MediaServiceAutoKeyPoints" minOccurs="0"/>
                <xsd:element ref="ns3:MediaServiceKeyPoints" minOccurs="0"/>
                <xsd:element ref="ns3:lcf76f155ced4ddcb4097134ff3c332f" minOccurs="0"/>
                <xsd:element ref="ns2:TaxCatchAll" minOccurs="0"/>
                <xsd:element ref="ns3:APERTA_x002f_CHIUS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3" nillable="true" ma:displayName="Descrizione" ma:description="Una descrizione del set di documenti" ma:internalName="DocumentSet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eb4a8a2-d325-4366-8bf4-d561aa142a34" elementFormDefault="qualified">
    <xsd:import namespace="http://schemas.microsoft.com/office/2006/documentManagement/types"/>
    <xsd:import namespace="http://schemas.microsoft.com/office/infopath/2007/PartnerControls"/>
    <xsd:element name="_dlc_DocIdUrl" ma:index="2" nillable="true" ma:displayName="ID documento" ma:description="Collegamento permanente al documento."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Numero" ma:index="4" nillable="true" ma:displayName="Numero" ma:internalName="Numero" ma:readOnly="false">
      <xsd:simpleType>
        <xsd:restriction base="dms:Number"/>
      </xsd:simpleType>
    </xsd:element>
    <xsd:element name="Importo_x0020_netto" ma:index="5" nillable="true" ma:displayName="Importo netto" ma:decimals="2" ma:LCID="1040" ma:internalName="Importo_x0020_netto" ma:readOnly="false">
      <xsd:simpleType>
        <xsd:restriction base="dms:Currency"/>
      </xsd:simpleType>
    </xsd:element>
    <xsd:element name="Cliente" ma:index="6" nillable="true" ma:displayName="Cliente" ma:list="{9e21d0f9-1230-4e21-8982-0276c16a01c3}" ma:internalName="Cliente" ma:readOnly="false" ma:showField="RagioneSociale" ma:web="aeb4a8a2-d325-4366-8bf4-d561aa142a34">
      <xsd:simpleType>
        <xsd:restriction base="dms:Lookup"/>
      </xsd:simpleType>
    </xsd:element>
    <xsd:element name="Responsabile" ma:index="7" nillable="true" ma:displayName="Referente" ma:format="Dropdown" ma:list="UserInfo" ma:SharePointGroup="0" ma:internalName="Responsabile"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pprovazioni" ma:index="9" nillable="true" ma:displayName="Approvazioni" ma:hidden="true" ma:internalName="Approvazioni" ma:readOnly="false">
      <xsd:simpleType>
        <xsd:restriction base="dms:Note"/>
      </xsd:simpleType>
    </xsd:element>
    <xsd:element name="Anno" ma:index="11" nillable="true" ma:displayName="Anno" ma:description="prosecuzione commessa vigilanza prodotti connessi all'energia" ma:format="Dropdown" ma:hidden="true" ma:internalName="Anno">
      <xsd:simpleType>
        <xsd:restriction base="dms:Text">
          <xsd:maxLength value="255"/>
        </xsd:restriction>
      </xsd:simpleType>
    </xsd:element>
    <xsd:element name="Esente" ma:index="14" nillable="true" ma:displayName="EsenteOLD" ma:default="S" ma:format="Dropdown" ma:hidden="true" ma:internalName="Esente" ma:readOnly="false">
      <xsd:simpleType>
        <xsd:restriction base="dms:Choice">
          <xsd:enumeration value="S"/>
          <xsd:enumeration value="N"/>
        </xsd:restriction>
      </xsd:simpleType>
    </xsd:element>
    <xsd:element name="Codice_x0020_Attività" ma:index="15" nillable="true" ma:displayName="Codice Attività" ma:default="SOI" ma:format="Dropdown" ma:hidden="true" ma:internalName="Codice_x0020_Attivit_x00e0_" ma:readOnly="false">
      <xsd:simpleType>
        <xsd:restriction base="dms:Choice">
          <xsd:enumeration value="SOI"/>
          <xsd:enumeration value="RMK"/>
          <xsd:enumeration value="IND"/>
          <xsd:enumeration value="PNC"/>
        </xsd:restriction>
      </xsd:simpleType>
    </xsd:element>
    <xsd:element name="_dlc_DocId" ma:index="18" nillable="true" ma:displayName="Valore ID documento" ma:description="Valore dell'ID documento assegnato all'elemento." ma:hidden="true" ma:internalName="_dlc_DocId" ma:readOnly="false">
      <xsd:simpleType>
        <xsd:restriction base="dms:Text"/>
      </xsd:simpleType>
    </xsd:element>
    <xsd:element name="_dlc_DocIdPersistId" ma:index="20" nillable="true" ma:displayName="Salva ID in modo permanente" ma:description="Mantenere ID all'aggiunta." ma:hidden="true" ma:internalName="_dlc_DocIdPersistId" ma:readOnly="false">
      <xsd:simpleType>
        <xsd:restriction base="dms:Boolean"/>
      </xsd:simpleType>
    </xsd:element>
    <xsd:element name="SharedWithUsers" ma:index="26" nillable="true" ma:displayName="Condiviso con"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Condiviso con dettagli" ma:hidden="true" ma:internalName="SharedWithDetails" ma:readOnly="true">
      <xsd:simpleType>
        <xsd:restriction base="dms:Note"/>
      </xsd:simpleType>
    </xsd:element>
    <xsd:element name="TaxCatchAll" ma:index="40" nillable="true" ma:displayName="Taxonomy Catch All Column" ma:hidden="true" ma:list="{d455dbb7-71a0-432c-98ac-955021a9ee95}" ma:internalName="TaxCatchAll" ma:showField="CatchAllData" ma:web="aeb4a8a2-d325-4366-8bf4-d561aa142a3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1b9b05-8e24-42e8-b51f-1c2de44df1dd" elementFormDefault="qualified">
    <xsd:import namespace="http://schemas.microsoft.com/office/2006/documentManagement/types"/>
    <xsd:import namespace="http://schemas.microsoft.com/office/infopath/2007/PartnerControls"/>
    <xsd:element name="Stato" ma:index="10" nillable="true" ma:displayName="Stato" ma:default="Predisposizione offerta" ma:description="Evidenzia lo stato della commessa in relazione all'avanzamento" ma:format="Dropdown" ma:hidden="true" ma:internalName="Stato" ma:readOnly="false">
      <xsd:simpleType>
        <xsd:restriction base="dms:Choice">
          <xsd:enumeration value="Predisposizione offerta"/>
          <xsd:enumeration value="Alla firma"/>
          <xsd:enumeration value="Firmata"/>
          <xsd:enumeration value="Inviata offerta"/>
          <xsd:enumeration value="Acquisita"/>
          <xsd:enumeration value="Completata"/>
        </xsd:restriction>
      </xsd:simpleType>
    </xsd:element>
    <xsd:element name="Costi_x0020_presunti" ma:index="12" nillable="true" ma:displayName="Costi presunti" ma:decimals="2" ma:hidden="true" ma:LCID="1040" ma:internalName="Costi_x0020_presunti" ma:readOnly="false">
      <xsd:simpleType>
        <xsd:restriction base="dms:Currency"/>
      </xsd:simpleType>
    </xsd:element>
    <xsd:element name="_Flow_SignoffStatus" ma:index="13" nillable="true" ma:displayName="Stato consenso" ma:hidden="true" ma:internalName="Stato_x0020_consenso" ma:readOnly="false">
      <xsd:simpleType>
        <xsd:restriction base="dms:Text"/>
      </xsd:simpleType>
    </xsd:element>
    <xsd:element name="Fabbisogni" ma:index="16" nillable="true" ma:displayName="Fabbisogni" ma:description="link ai fabbisogni relativi alla commessa" ma:format="Dropdown" ma:hidden="true" ma:internalName="Fabbisogni" ma:readOnly="false">
      <xsd:simpleType>
        <xsd:restriction base="dms:Text">
          <xsd:maxLength value="255"/>
        </xsd:restriction>
      </xsd:simpleType>
    </xsd:element>
    <xsd:element name="MediaServiceMetadata" ma:index="21" nillable="true" ma:displayName="MediaServiceMetadata" ma:hidden="true" ma:internalName="MediaServiceMetadata" ma:readOnly="true">
      <xsd:simpleType>
        <xsd:restriction base="dms:Note"/>
      </xsd:simpleType>
    </xsd:element>
    <xsd:element name="MediaServiceFastMetadata" ma:index="22" nillable="true" ma:displayName="MediaServiceFastMetadata" ma:hidden="true" ma:internalName="MediaServiceFastMetadata" ma:readOnly="true">
      <xsd:simpleType>
        <xsd:restriction base="dms:Note"/>
      </xsd:simpleType>
    </xsd:element>
    <xsd:element name="MediaServiceDateTaken" ma:index="29" nillable="true" ma:displayName="MediaServiceDateTaken" ma:hidden="true" ma:internalName="MediaServiceDateTaken" ma:readOnly="true">
      <xsd:simpleType>
        <xsd:restriction base="dms:Text"/>
      </xsd:simpleType>
    </xsd:element>
    <xsd:element name="MediaServiceAutoTags" ma:index="30" nillable="true" ma:displayName="Tags" ma:hidden="true" ma:internalName="MediaServiceAutoTags" ma:readOnly="true">
      <xsd:simpleType>
        <xsd:restriction base="dms:Text"/>
      </xsd:simpleType>
    </xsd:element>
    <xsd:element name="MediaServiceLocation" ma:index="31" nillable="true" ma:displayName="Location" ma:hidden="true" ma:internalName="MediaServiceLocation" ma:readOnly="true">
      <xsd:simpleType>
        <xsd:restriction base="dms:Text"/>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element name="MediaServiceOCR" ma:index="34" nillable="true" ma:displayName="Extracted Text" ma:hidden="true" ma:internalName="MediaServiceOCR" ma:readOnly="true">
      <xsd:simpleType>
        <xsd:restriction base="dms:Note"/>
      </xsd:simpleType>
    </xsd:element>
    <xsd:element name="MediaLengthInSeconds" ma:index="35" nillable="true" ma:displayName="Length (seconds)" ma:hidden="true" ma:internalName="MediaLengthInSeconds" ma:readOnly="true">
      <xsd:simpleType>
        <xsd:restriction base="dms:Unknown"/>
      </xsd:simpleType>
    </xsd:element>
    <xsd:element name="MediaServiceAutoKeyPoints" ma:index="36" nillable="true" ma:displayName="MediaServiceAutoKeyPoints" ma:hidden="true" ma:internalName="MediaServiceAutoKeyPoints" ma:readOnly="true">
      <xsd:simpleType>
        <xsd:restriction base="dms:Note"/>
      </xsd:simpleType>
    </xsd:element>
    <xsd:element name="MediaServiceKeyPoints" ma:index="37" nillable="true" ma:displayName="KeyPoints" ma:hidden="true" ma:internalName="MediaServiceKeyPoints" ma:readOnly="true">
      <xsd:simpleType>
        <xsd:restriction base="dms:Note"/>
      </xsd:simpleType>
    </xsd:element>
    <xsd:element name="lcf76f155ced4ddcb4097134ff3c332f" ma:index="39" nillable="true" ma:taxonomy="true" ma:internalName="lcf76f155ced4ddcb4097134ff3c332f" ma:taxonomyFieldName="MediaServiceImageTags" ma:displayName="Tag immagine" ma:readOnly="false" ma:fieldId="{5cf76f15-5ced-4ddc-b409-7134ff3c332f}" ma:taxonomyMulti="true" ma:sspId="dcee85c4-5473-442e-83a5-e591474f005b" ma:termSetId="09814cd3-568e-fe90-9814-8d621ff8fb84" ma:anchorId="fba54fb3-c3e1-fe81-a776-ca4b69148c4d" ma:open="true" ma:isKeyword="false">
      <xsd:complexType>
        <xsd:sequence>
          <xsd:element ref="pc:Terms" minOccurs="0" maxOccurs="1"/>
        </xsd:sequence>
      </xsd:complexType>
    </xsd:element>
    <xsd:element name="APERTA_x002f_CHIUSA" ma:index="41" nillable="true" ma:displayName="APERTA/CHIUSA" ma:default="APERTA" ma:format="Dropdown" ma:internalName="APERTA_x002f_CHIUSA">
      <xsd:simpleType>
        <xsd:restriction base="dms:Choice">
          <xsd:enumeration value="APERTA"/>
          <xsd:enumeration value="CHIUS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Tipo di contenuto"/>
        <xsd:element ref="dc:title" minOccurs="0" maxOccurs="1" ma:index="1"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APERTA_x002f_CHIUSA xmlns="221b9b05-8e24-42e8-b51f-1c2de44df1dd">APERTA</APERTA_x002f_CHIUSA>
    <Approvazioni xmlns="aeb4a8a2-d325-4366-8bf4-d561aa142a34" xsi:nil="true"/>
    <Esente xmlns="aeb4a8a2-d325-4366-8bf4-d561aa142a34">S</Esente>
    <Costi_x0020_presunti xmlns="221b9b05-8e24-42e8-b51f-1c2de44df1dd" xsi:nil="true"/>
    <Anno xmlns="aeb4a8a2-d325-4366-8bf4-d561aa142a34" xsi:nil="true"/>
    <DocumentSetDescription xmlns="http://schemas.microsoft.com/sharepoint/v3" xsi:nil="true"/>
    <Stato xmlns="221b9b05-8e24-42e8-b51f-1c2de44df1dd">Predisposizione offerta</Stato>
    <_dlc_DocIdPersistId xmlns="aeb4a8a2-d325-4366-8bf4-d561aa142a34" xsi:nil="true"/>
    <_dlc_DocId xmlns="aeb4a8a2-d325-4366-8bf4-d561aa142a34">TMP2W6MRDXZJ-1300152495-820145</_dlc_DocId>
    <TaxCatchAll xmlns="aeb4a8a2-d325-4366-8bf4-d561aa142a34" xsi:nil="true"/>
    <Numero xmlns="aeb4a8a2-d325-4366-8bf4-d561aa142a34" xsi:nil="true"/>
    <Importo_x0020_netto xmlns="aeb4a8a2-d325-4366-8bf4-d561aa142a34" xsi:nil="true"/>
    <Cliente xmlns="aeb4a8a2-d325-4366-8bf4-d561aa142a34" xsi:nil="true"/>
    <Responsabile xmlns="aeb4a8a2-d325-4366-8bf4-d561aa142a34">
      <UserInfo>
        <DisplayName/>
        <AccountId xsi:nil="true"/>
        <AccountType/>
      </UserInfo>
    </Responsabile>
    <_Flow_SignoffStatus xmlns="221b9b05-8e24-42e8-b51f-1c2de44df1dd" xsi:nil="true"/>
    <Codice_x0020_Attività xmlns="aeb4a8a2-d325-4366-8bf4-d561aa142a34">SOI</Codice_x0020_Attività>
    <_dlc_DocIdUrl xmlns="aeb4a8a2-d325-4366-8bf4-d561aa142a34">
      <Url>https://dintecscrl.sharepoint.com/sites/Development/_layouts/15/DocIdRedir.aspx?ID=TMP2W6MRDXZJ-1300152495-820145</Url>
      <Description>TMP2W6MRDXZJ-1300152495-820145</Description>
    </_dlc_DocIdUrl>
    <lcf76f155ced4ddcb4097134ff3c332f xmlns="221b9b05-8e24-42e8-b51f-1c2de44df1dd">
      <Terms xmlns="http://schemas.microsoft.com/office/infopath/2007/PartnerControls"/>
    </lcf76f155ced4ddcb4097134ff3c332f>
    <Fabbisogni xmlns="221b9b05-8e24-42e8-b51f-1c2de44df1dd" xsi:nil="true"/>
  </documentManagement>
</p:properties>
</file>

<file path=customXml/itemProps1.xml><?xml version="1.0" encoding="utf-8"?>
<ds:datastoreItem xmlns:ds="http://schemas.openxmlformats.org/officeDocument/2006/customXml" ds:itemID="{3AA4CF2B-F9C5-4D5C-AF64-2324A91ED41A}">
  <ds:schemaRefs>
    <ds:schemaRef ds:uri="http://schemas.microsoft.com/office/2006/metadata/longProperties"/>
  </ds:schemaRefs>
</ds:datastoreItem>
</file>

<file path=customXml/itemProps2.xml><?xml version="1.0" encoding="utf-8"?>
<ds:datastoreItem xmlns:ds="http://schemas.openxmlformats.org/officeDocument/2006/customXml" ds:itemID="{47640504-5B89-4FDB-A8EC-456B13066C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eb4a8a2-d325-4366-8bf4-d561aa142a34"/>
    <ds:schemaRef ds:uri="221b9b05-8e24-42e8-b51f-1c2de44df1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2ED2FF-E8F4-4807-855E-9503EB285CEE}">
  <ds:schemaRefs>
    <ds:schemaRef ds:uri="http://schemas.microsoft.com/sharepoint/events"/>
  </ds:schemaRefs>
</ds:datastoreItem>
</file>

<file path=customXml/itemProps4.xml><?xml version="1.0" encoding="utf-8"?>
<ds:datastoreItem xmlns:ds="http://schemas.openxmlformats.org/officeDocument/2006/customXml" ds:itemID="{FA4517C0-C484-48AE-8564-3C40497DDA5B}">
  <ds:schemaRefs>
    <ds:schemaRef ds:uri="http://schemas.microsoft.com/sharepoint/v3/contenttype/forms"/>
  </ds:schemaRefs>
</ds:datastoreItem>
</file>

<file path=customXml/itemProps5.xml><?xml version="1.0" encoding="utf-8"?>
<ds:datastoreItem xmlns:ds="http://schemas.openxmlformats.org/officeDocument/2006/customXml" ds:itemID="{5F170986-9BCB-4554-B0D0-25E9628216BE}">
  <ds:schemaRefs>
    <ds:schemaRef ds:uri="http://schemas.microsoft.com/sharepoint/v3"/>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dcmitype/"/>
    <ds:schemaRef ds:uri="http://purl.org/dc/elements/1.1/"/>
    <ds:schemaRef ds:uri="aeb4a8a2-d325-4366-8bf4-d561aa142a34"/>
    <ds:schemaRef ds:uri="221b9b05-8e24-42e8-b51f-1c2de44df1dd"/>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C:\Programmi\Microsoft Office\Modelli\Presentazione vuota.pot</Template>
  <TotalTime>4495</TotalTime>
  <Words>2082</Words>
  <Application>Microsoft Office PowerPoint</Application>
  <PresentationFormat>Presentazione su schermo (4:3)</PresentationFormat>
  <Paragraphs>210</Paragraphs>
  <Slides>12</Slides>
  <Notes>3</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12</vt:i4>
      </vt:variant>
    </vt:vector>
  </HeadingPairs>
  <TitlesOfParts>
    <vt:vector size="19" baseType="lpstr">
      <vt:lpstr>Arial</vt:lpstr>
      <vt:lpstr>Calibri</vt:lpstr>
      <vt:lpstr>Century Gothic</vt:lpstr>
      <vt:lpstr>Times New Roman</vt:lpstr>
      <vt:lpstr>Wingdings</vt:lpstr>
      <vt:lpstr>Wingdings 3</vt:lpstr>
      <vt:lpstr>Presentazione vuota</vt:lpstr>
      <vt:lpstr>Presentazione standard di PowerPoint</vt:lpstr>
      <vt:lpstr>Presentazione standard di PowerPoint</vt:lpstr>
      <vt:lpstr>Gli Uffici del Saggio del Sistema Camerale</vt:lpstr>
      <vt:lpstr>Vantaggi e opportunità della marcatura in Italia</vt:lpstr>
      <vt:lpstr>I passaggi per ottenere il Marchio facoltativo Italia Turrita e il Marchio Comune di Controllo</vt:lpstr>
      <vt:lpstr>Organizzazione degli Uffici del Saggio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Unioncamere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Caterina Ramassini</dc:creator>
  <cp:lastModifiedBy>Panzeri Roberta</cp:lastModifiedBy>
  <cp:revision>175</cp:revision>
  <cp:lastPrinted>2020-10-29T08:58:39Z</cp:lastPrinted>
  <dcterms:created xsi:type="dcterms:W3CDTF">2009-10-13T15:49:35Z</dcterms:created>
  <dcterms:modified xsi:type="dcterms:W3CDTF">2023-07-06T14:28:22Z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0x01010021E6FCFB69C810479F3933339869F687</vt:lpwstr>
  </property>
  <property fmtid="{D5CDD505-2E9C-101B-9397-08002B2CF9AE}" pid="3" name="APERTA/CHIUSA">
    <vt:lpwstr>APERTA</vt:lpwstr>
  </property>
  <property fmtid="{D5CDD505-2E9C-101B-9397-08002B2CF9AE}" pid="4" name="Approvazioni">
    <vt:lpwstr/>
  </property>
  <property fmtid="{D5CDD505-2E9C-101B-9397-08002B2CF9AE}" pid="5" name="Esente">
    <vt:lpwstr>S</vt:lpwstr>
  </property>
  <property fmtid="{D5CDD505-2E9C-101B-9397-08002B2CF9AE}" pid="6" name="Costi presunti">
    <vt:lpwstr/>
  </property>
  <property fmtid="{D5CDD505-2E9C-101B-9397-08002B2CF9AE}" pid="7" name="Anno">
    <vt:lpwstr/>
  </property>
  <property fmtid="{D5CDD505-2E9C-101B-9397-08002B2CF9AE}" pid="8" name="DocumentSetDescription">
    <vt:lpwstr/>
  </property>
  <property fmtid="{D5CDD505-2E9C-101B-9397-08002B2CF9AE}" pid="9" name="Stato">
    <vt:lpwstr>Predisposizione offerta</vt:lpwstr>
  </property>
  <property fmtid="{D5CDD505-2E9C-101B-9397-08002B2CF9AE}" pid="10" name="_dlc_DocIdPersistId">
    <vt:lpwstr/>
  </property>
  <property fmtid="{D5CDD505-2E9C-101B-9397-08002B2CF9AE}" pid="11" name="_dlc_DocId">
    <vt:lpwstr>TMP2W6MRDXZJ-1300152495-808387</vt:lpwstr>
  </property>
  <property fmtid="{D5CDD505-2E9C-101B-9397-08002B2CF9AE}" pid="12" name="TaxCatchAll">
    <vt:lpwstr/>
  </property>
  <property fmtid="{D5CDD505-2E9C-101B-9397-08002B2CF9AE}" pid="13" name="Numero">
    <vt:lpwstr/>
  </property>
  <property fmtid="{D5CDD505-2E9C-101B-9397-08002B2CF9AE}" pid="14" name="Importo netto">
    <vt:lpwstr/>
  </property>
  <property fmtid="{D5CDD505-2E9C-101B-9397-08002B2CF9AE}" pid="15" name="Cliente">
    <vt:lpwstr/>
  </property>
  <property fmtid="{D5CDD505-2E9C-101B-9397-08002B2CF9AE}" pid="16" name="Responsabile">
    <vt:lpwstr/>
  </property>
  <property fmtid="{D5CDD505-2E9C-101B-9397-08002B2CF9AE}" pid="17" name="Stato consenso">
    <vt:lpwstr/>
  </property>
  <property fmtid="{D5CDD505-2E9C-101B-9397-08002B2CF9AE}" pid="18" name="Codice Attività">
    <vt:lpwstr>SOI</vt:lpwstr>
  </property>
  <property fmtid="{D5CDD505-2E9C-101B-9397-08002B2CF9AE}" pid="19" name="_dlc_DocIdUrl">
    <vt:lpwstr>https://dintecscrl.sharepoint.com/sites/Development/_layouts/15/DocIdRedir.aspx?ID=TMP2W6MRDXZJ-1300152495-808387, TMP2W6MRDXZJ-1300152495-808387</vt:lpwstr>
  </property>
  <property fmtid="{D5CDD505-2E9C-101B-9397-08002B2CF9AE}" pid="20" name="lcf76f155ced4ddcb4097134ff3c332f">
    <vt:lpwstr/>
  </property>
  <property fmtid="{D5CDD505-2E9C-101B-9397-08002B2CF9AE}" pid="21" name="Fabbisogni">
    <vt:lpwstr/>
  </property>
  <property fmtid="{D5CDD505-2E9C-101B-9397-08002B2CF9AE}" pid="22" name="_dlc_DocIdItemGuid">
    <vt:lpwstr>9b3a4e9b-6a9e-4978-b5b5-e14d82b98365</vt:lpwstr>
  </property>
  <property fmtid="{D5CDD505-2E9C-101B-9397-08002B2CF9AE}" pid="23" name="MediaServiceImageTags">
    <vt:lpwstr/>
  </property>
</Properties>
</file>